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48" r:id="rId2"/>
    <p:sldMasterId id="2147483664" r:id="rId3"/>
    <p:sldMasterId id="2147483656" r:id="rId4"/>
  </p:sldMasterIdLst>
  <p:notesMasterIdLst>
    <p:notesMasterId r:id="rId56"/>
  </p:notesMasterIdLst>
  <p:handoutMasterIdLst>
    <p:handoutMasterId r:id="rId57"/>
  </p:handoutMasterIdLst>
  <p:sldIdLst>
    <p:sldId id="301" r:id="rId5"/>
    <p:sldId id="384" r:id="rId6"/>
    <p:sldId id="256" r:id="rId7"/>
    <p:sldId id="265" r:id="rId8"/>
    <p:sldId id="280" r:id="rId9"/>
    <p:sldId id="298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300" r:id="rId18"/>
    <p:sldId id="297" r:id="rId19"/>
    <p:sldId id="299" r:id="rId20"/>
    <p:sldId id="278" r:id="rId21"/>
    <p:sldId id="276" r:id="rId22"/>
    <p:sldId id="345" r:id="rId23"/>
    <p:sldId id="360" r:id="rId24"/>
    <p:sldId id="365" r:id="rId25"/>
    <p:sldId id="366" r:id="rId26"/>
    <p:sldId id="367" r:id="rId27"/>
    <p:sldId id="368" r:id="rId28"/>
    <p:sldId id="369" r:id="rId29"/>
    <p:sldId id="363" r:id="rId30"/>
    <p:sldId id="362" r:id="rId31"/>
    <p:sldId id="361" r:id="rId32"/>
    <p:sldId id="380" r:id="rId33"/>
    <p:sldId id="381" r:id="rId34"/>
    <p:sldId id="370" r:id="rId35"/>
    <p:sldId id="372" r:id="rId36"/>
    <p:sldId id="335" r:id="rId37"/>
    <p:sldId id="358" r:id="rId38"/>
    <p:sldId id="382" r:id="rId39"/>
    <p:sldId id="377" r:id="rId40"/>
    <p:sldId id="373" r:id="rId41"/>
    <p:sldId id="374" r:id="rId42"/>
    <p:sldId id="375" r:id="rId43"/>
    <p:sldId id="376" r:id="rId44"/>
    <p:sldId id="378" r:id="rId45"/>
    <p:sldId id="383" r:id="rId46"/>
    <p:sldId id="385" r:id="rId47"/>
    <p:sldId id="417" r:id="rId48"/>
    <p:sldId id="418" r:id="rId49"/>
    <p:sldId id="612" r:id="rId50"/>
    <p:sldId id="498" r:id="rId51"/>
    <p:sldId id="502" r:id="rId52"/>
    <p:sldId id="613" r:id="rId53"/>
    <p:sldId id="614" r:id="rId54"/>
    <p:sldId id="615" r:id="rId55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49" autoAdjust="0"/>
    <p:restoredTop sz="75708" autoAdjust="0"/>
  </p:normalViewPr>
  <p:slideViewPr>
    <p:cSldViewPr snapToGrid="0" snapToObjects="1">
      <p:cViewPr varScale="1">
        <p:scale>
          <a:sx n="56" d="100"/>
          <a:sy n="56" d="100"/>
        </p:scale>
        <p:origin x="144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-3086" y="-77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414721-9D0D-4FAF-BE7C-3C2BF4063655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DD0DF3-EC59-4567-AC7A-A2D5763858CA}">
      <dgm:prSet phldrT="[Text]" custT="1"/>
      <dgm:spPr/>
      <dgm:t>
        <a:bodyPr/>
        <a:lstStyle/>
        <a:p>
          <a:r>
            <a:rPr lang="en-US" sz="2200" dirty="0">
              <a:latin typeface="Arial Narrow" panose="020B0606020202030204" pitchFamily="34" charset="0"/>
            </a:rPr>
            <a:t>Application &amp; Online Orientation</a:t>
          </a:r>
        </a:p>
      </dgm:t>
    </dgm:pt>
    <dgm:pt modelId="{2B28AF49-1E92-42A7-8844-FC0291DED314}" type="parTrans" cxnId="{1688B2FB-4430-489B-B060-830371CEC782}">
      <dgm:prSet/>
      <dgm:spPr/>
      <dgm:t>
        <a:bodyPr/>
        <a:lstStyle/>
        <a:p>
          <a:endParaRPr lang="en-US" sz="2200">
            <a:latin typeface="Arial Narrow" panose="020B0606020202030204" pitchFamily="34" charset="0"/>
          </a:endParaRPr>
        </a:p>
      </dgm:t>
    </dgm:pt>
    <dgm:pt modelId="{01EF1F66-7548-4346-83AB-6FC0152117CA}" type="sibTrans" cxnId="{1688B2FB-4430-489B-B060-830371CEC782}">
      <dgm:prSet/>
      <dgm:spPr/>
      <dgm:t>
        <a:bodyPr/>
        <a:lstStyle/>
        <a:p>
          <a:endParaRPr lang="en-US" sz="2200">
            <a:latin typeface="Arial Narrow" panose="020B0606020202030204" pitchFamily="34" charset="0"/>
          </a:endParaRPr>
        </a:p>
      </dgm:t>
    </dgm:pt>
    <dgm:pt modelId="{5815B168-9B51-45AA-B5E7-BC27C8BCF685}">
      <dgm:prSet phldrT="[Text]" custT="1"/>
      <dgm:spPr/>
      <dgm:t>
        <a:bodyPr/>
        <a:lstStyle/>
        <a:p>
          <a:r>
            <a:rPr lang="en-US" sz="2200" dirty="0">
              <a:latin typeface="Arial Narrow" panose="020B0606020202030204" pitchFamily="34" charset="0"/>
            </a:rPr>
            <a:t>Interview</a:t>
          </a:r>
        </a:p>
      </dgm:t>
    </dgm:pt>
    <dgm:pt modelId="{AA04CE8C-170A-4A50-80A6-FA6CE91E6498}" type="parTrans" cxnId="{B276F834-2ADC-45F8-8E7C-8BB84262B421}">
      <dgm:prSet/>
      <dgm:spPr/>
      <dgm:t>
        <a:bodyPr/>
        <a:lstStyle/>
        <a:p>
          <a:endParaRPr lang="en-US" sz="2200">
            <a:latin typeface="Arial Narrow" panose="020B0606020202030204" pitchFamily="34" charset="0"/>
          </a:endParaRPr>
        </a:p>
      </dgm:t>
    </dgm:pt>
    <dgm:pt modelId="{6ACC4EA6-D7EA-4C4B-8795-C956F58251A3}" type="sibTrans" cxnId="{B276F834-2ADC-45F8-8E7C-8BB84262B421}">
      <dgm:prSet/>
      <dgm:spPr/>
      <dgm:t>
        <a:bodyPr/>
        <a:lstStyle/>
        <a:p>
          <a:endParaRPr lang="en-US" sz="2200">
            <a:latin typeface="Arial Narrow" panose="020B0606020202030204" pitchFamily="34" charset="0"/>
          </a:endParaRPr>
        </a:p>
      </dgm:t>
    </dgm:pt>
    <dgm:pt modelId="{646CB38B-B26A-462D-BCCE-F922981F622B}">
      <dgm:prSet phldrT="[Text]" custT="1"/>
      <dgm:spPr/>
      <dgm:t>
        <a:bodyPr/>
        <a:lstStyle/>
        <a:p>
          <a:r>
            <a:rPr lang="en-US" sz="2200" dirty="0">
              <a:latin typeface="Arial Narrow" panose="020B0606020202030204" pitchFamily="34" charset="0"/>
            </a:rPr>
            <a:t>Health Screening</a:t>
          </a:r>
        </a:p>
      </dgm:t>
    </dgm:pt>
    <dgm:pt modelId="{0F1DC6A4-1275-434F-A9AF-A4FF2A9A12F1}" type="parTrans" cxnId="{450F0114-6307-4586-9510-BAFA4373C3F2}">
      <dgm:prSet/>
      <dgm:spPr/>
      <dgm:t>
        <a:bodyPr/>
        <a:lstStyle/>
        <a:p>
          <a:endParaRPr lang="en-US" sz="2200">
            <a:latin typeface="Arial Narrow" panose="020B0606020202030204" pitchFamily="34" charset="0"/>
          </a:endParaRPr>
        </a:p>
      </dgm:t>
    </dgm:pt>
    <dgm:pt modelId="{89B389FF-356D-42B5-8E1B-BCB1223FDFD9}" type="sibTrans" cxnId="{450F0114-6307-4586-9510-BAFA4373C3F2}">
      <dgm:prSet/>
      <dgm:spPr/>
      <dgm:t>
        <a:bodyPr/>
        <a:lstStyle/>
        <a:p>
          <a:endParaRPr lang="en-US" sz="2200">
            <a:latin typeface="Arial Narrow" panose="020B0606020202030204" pitchFamily="34" charset="0"/>
          </a:endParaRPr>
        </a:p>
      </dgm:t>
    </dgm:pt>
    <dgm:pt modelId="{A799E4E9-BF85-4DE5-BD9A-93874D3E1298}">
      <dgm:prSet custT="1"/>
      <dgm:spPr/>
      <dgm:t>
        <a:bodyPr/>
        <a:lstStyle/>
        <a:p>
          <a:r>
            <a:rPr lang="en-US" sz="2200" dirty="0">
              <a:latin typeface="Arial Narrow" panose="020B0606020202030204" pitchFamily="34" charset="0"/>
            </a:rPr>
            <a:t>Background/Reference Check</a:t>
          </a:r>
        </a:p>
      </dgm:t>
    </dgm:pt>
    <dgm:pt modelId="{255EA821-7420-4098-896E-CC322D7258C7}" type="parTrans" cxnId="{887BF56D-14C9-47FB-A71D-26B9EF02D430}">
      <dgm:prSet/>
      <dgm:spPr/>
      <dgm:t>
        <a:bodyPr/>
        <a:lstStyle/>
        <a:p>
          <a:endParaRPr lang="en-US" sz="2200">
            <a:latin typeface="Arial Narrow" panose="020B0606020202030204" pitchFamily="34" charset="0"/>
          </a:endParaRPr>
        </a:p>
      </dgm:t>
    </dgm:pt>
    <dgm:pt modelId="{929C9860-F484-4E2F-B320-46CCDF8CE791}" type="sibTrans" cxnId="{887BF56D-14C9-47FB-A71D-26B9EF02D430}">
      <dgm:prSet/>
      <dgm:spPr/>
      <dgm:t>
        <a:bodyPr/>
        <a:lstStyle/>
        <a:p>
          <a:endParaRPr lang="en-US" sz="2200">
            <a:latin typeface="Arial Narrow" panose="020B0606020202030204" pitchFamily="34" charset="0"/>
          </a:endParaRPr>
        </a:p>
      </dgm:t>
    </dgm:pt>
    <dgm:pt modelId="{5728D089-DF74-4630-AE74-F8C495814E7A}">
      <dgm:prSet custT="1"/>
      <dgm:spPr/>
      <dgm:t>
        <a:bodyPr/>
        <a:lstStyle/>
        <a:p>
          <a:r>
            <a:rPr lang="en-US" sz="2200" dirty="0">
              <a:latin typeface="Arial Narrow" panose="020B0606020202030204" pitchFamily="34" charset="0"/>
            </a:rPr>
            <a:t>In-Classroom Orientation</a:t>
          </a:r>
        </a:p>
      </dgm:t>
    </dgm:pt>
    <dgm:pt modelId="{79B46924-2CF3-46AB-A886-32C2D81E3406}" type="parTrans" cxnId="{1C5087D0-2A2C-4B8D-AA98-64ECAEB2275D}">
      <dgm:prSet/>
      <dgm:spPr/>
      <dgm:t>
        <a:bodyPr/>
        <a:lstStyle/>
        <a:p>
          <a:endParaRPr lang="en-US" sz="2200">
            <a:latin typeface="Arial Narrow" panose="020B0606020202030204" pitchFamily="34" charset="0"/>
          </a:endParaRPr>
        </a:p>
      </dgm:t>
    </dgm:pt>
    <dgm:pt modelId="{02A05635-6A5B-4B79-B48E-298E737096A5}" type="sibTrans" cxnId="{1C5087D0-2A2C-4B8D-AA98-64ECAEB2275D}">
      <dgm:prSet/>
      <dgm:spPr/>
      <dgm:t>
        <a:bodyPr/>
        <a:lstStyle/>
        <a:p>
          <a:endParaRPr lang="en-US" sz="2200">
            <a:latin typeface="Arial Narrow" panose="020B0606020202030204" pitchFamily="34" charset="0"/>
          </a:endParaRPr>
        </a:p>
      </dgm:t>
    </dgm:pt>
    <dgm:pt modelId="{0E895F7A-8DE8-4447-BAF1-9AB94F916966}" type="pres">
      <dgm:prSet presAssocID="{7B414721-9D0D-4FAF-BE7C-3C2BF4063655}" presName="Name0" presStyleCnt="0">
        <dgm:presLayoutVars>
          <dgm:dir/>
          <dgm:resizeHandles val="exact"/>
        </dgm:presLayoutVars>
      </dgm:prSet>
      <dgm:spPr/>
    </dgm:pt>
    <dgm:pt modelId="{19A27F06-0015-4082-AF87-7B3D319CFE31}" type="pres">
      <dgm:prSet presAssocID="{7B414721-9D0D-4FAF-BE7C-3C2BF4063655}" presName="arrow" presStyleLbl="bgShp" presStyleIdx="0" presStyleCnt="1"/>
      <dgm:spPr/>
    </dgm:pt>
    <dgm:pt modelId="{C0869366-DF85-4714-8584-5C3FEDAB0242}" type="pres">
      <dgm:prSet presAssocID="{7B414721-9D0D-4FAF-BE7C-3C2BF4063655}" presName="points" presStyleCnt="0"/>
      <dgm:spPr/>
    </dgm:pt>
    <dgm:pt modelId="{A945594B-F701-4511-94DC-C9399B488D3A}" type="pres">
      <dgm:prSet presAssocID="{4BDD0DF3-EC59-4567-AC7A-A2D5763858CA}" presName="compositeA" presStyleCnt="0"/>
      <dgm:spPr/>
    </dgm:pt>
    <dgm:pt modelId="{060A6BAB-0CC8-4347-81A8-68D6678FA3CA}" type="pres">
      <dgm:prSet presAssocID="{4BDD0DF3-EC59-4567-AC7A-A2D5763858CA}" presName="textA" presStyleLbl="revTx" presStyleIdx="0" presStyleCnt="5">
        <dgm:presLayoutVars>
          <dgm:bulletEnabled val="1"/>
        </dgm:presLayoutVars>
      </dgm:prSet>
      <dgm:spPr/>
    </dgm:pt>
    <dgm:pt modelId="{990BC849-6949-426B-B926-6605FD19E0FF}" type="pres">
      <dgm:prSet presAssocID="{4BDD0DF3-EC59-4567-AC7A-A2D5763858CA}" presName="circleA" presStyleLbl="node1" presStyleIdx="0" presStyleCnt="5"/>
      <dgm:spPr/>
    </dgm:pt>
    <dgm:pt modelId="{48D05579-DC57-4386-89A7-785150A5B612}" type="pres">
      <dgm:prSet presAssocID="{4BDD0DF3-EC59-4567-AC7A-A2D5763858CA}" presName="spaceA" presStyleCnt="0"/>
      <dgm:spPr/>
    </dgm:pt>
    <dgm:pt modelId="{FBE3E60B-EB80-4F7B-91A9-573A7C90A2DE}" type="pres">
      <dgm:prSet presAssocID="{01EF1F66-7548-4346-83AB-6FC0152117CA}" presName="space" presStyleCnt="0"/>
      <dgm:spPr/>
    </dgm:pt>
    <dgm:pt modelId="{0D844D5C-D2E8-4A1C-B731-792464B1CB13}" type="pres">
      <dgm:prSet presAssocID="{5815B168-9B51-45AA-B5E7-BC27C8BCF685}" presName="compositeB" presStyleCnt="0"/>
      <dgm:spPr/>
    </dgm:pt>
    <dgm:pt modelId="{D67B07F4-3445-4F22-9594-4B4542DCCF1E}" type="pres">
      <dgm:prSet presAssocID="{5815B168-9B51-45AA-B5E7-BC27C8BCF685}" presName="textB" presStyleLbl="revTx" presStyleIdx="1" presStyleCnt="5">
        <dgm:presLayoutVars>
          <dgm:bulletEnabled val="1"/>
        </dgm:presLayoutVars>
      </dgm:prSet>
      <dgm:spPr/>
    </dgm:pt>
    <dgm:pt modelId="{D060CD73-15B9-4BD8-A94A-E30D597FA3C4}" type="pres">
      <dgm:prSet presAssocID="{5815B168-9B51-45AA-B5E7-BC27C8BCF685}" presName="circleB" presStyleLbl="node1" presStyleIdx="1" presStyleCnt="5"/>
      <dgm:spPr/>
    </dgm:pt>
    <dgm:pt modelId="{4ACD3599-82D9-44AE-801B-0553FEE24244}" type="pres">
      <dgm:prSet presAssocID="{5815B168-9B51-45AA-B5E7-BC27C8BCF685}" presName="spaceB" presStyleCnt="0"/>
      <dgm:spPr/>
    </dgm:pt>
    <dgm:pt modelId="{12B91452-729B-499A-9121-FF217DF72CCA}" type="pres">
      <dgm:prSet presAssocID="{6ACC4EA6-D7EA-4C4B-8795-C956F58251A3}" presName="space" presStyleCnt="0"/>
      <dgm:spPr/>
    </dgm:pt>
    <dgm:pt modelId="{0B50D9D5-B715-45DA-81FF-8D41597755C1}" type="pres">
      <dgm:prSet presAssocID="{646CB38B-B26A-462D-BCCE-F922981F622B}" presName="compositeA" presStyleCnt="0"/>
      <dgm:spPr/>
    </dgm:pt>
    <dgm:pt modelId="{091BF153-6C01-4485-9A15-C1103630B3FF}" type="pres">
      <dgm:prSet presAssocID="{646CB38B-B26A-462D-BCCE-F922981F622B}" presName="textA" presStyleLbl="revTx" presStyleIdx="2" presStyleCnt="5">
        <dgm:presLayoutVars>
          <dgm:bulletEnabled val="1"/>
        </dgm:presLayoutVars>
      </dgm:prSet>
      <dgm:spPr/>
    </dgm:pt>
    <dgm:pt modelId="{19398964-8BB8-4471-9478-6D9995631728}" type="pres">
      <dgm:prSet presAssocID="{646CB38B-B26A-462D-BCCE-F922981F622B}" presName="circleA" presStyleLbl="node1" presStyleIdx="2" presStyleCnt="5"/>
      <dgm:spPr/>
    </dgm:pt>
    <dgm:pt modelId="{3E8A6BC0-0A9E-4932-8879-1306F7B00795}" type="pres">
      <dgm:prSet presAssocID="{646CB38B-B26A-462D-BCCE-F922981F622B}" presName="spaceA" presStyleCnt="0"/>
      <dgm:spPr/>
    </dgm:pt>
    <dgm:pt modelId="{F36B0D85-8BB5-4935-BBF2-27A0CA2E3064}" type="pres">
      <dgm:prSet presAssocID="{89B389FF-356D-42B5-8E1B-BCB1223FDFD9}" presName="space" presStyleCnt="0"/>
      <dgm:spPr/>
    </dgm:pt>
    <dgm:pt modelId="{5BDCF0DC-4D49-4F8A-BC79-EA8D723B3B60}" type="pres">
      <dgm:prSet presAssocID="{5728D089-DF74-4630-AE74-F8C495814E7A}" presName="compositeB" presStyleCnt="0"/>
      <dgm:spPr/>
    </dgm:pt>
    <dgm:pt modelId="{CE0A7436-8189-4A55-A38F-3BEED99DEFD3}" type="pres">
      <dgm:prSet presAssocID="{5728D089-DF74-4630-AE74-F8C495814E7A}" presName="textB" presStyleLbl="revTx" presStyleIdx="3" presStyleCnt="5">
        <dgm:presLayoutVars>
          <dgm:bulletEnabled val="1"/>
        </dgm:presLayoutVars>
      </dgm:prSet>
      <dgm:spPr/>
    </dgm:pt>
    <dgm:pt modelId="{497883F4-1ABC-4847-87F9-73995290111C}" type="pres">
      <dgm:prSet presAssocID="{5728D089-DF74-4630-AE74-F8C495814E7A}" presName="circleB" presStyleLbl="node1" presStyleIdx="3" presStyleCnt="5"/>
      <dgm:spPr/>
    </dgm:pt>
    <dgm:pt modelId="{0B7DBC9D-E19A-4530-A018-863602F2190F}" type="pres">
      <dgm:prSet presAssocID="{5728D089-DF74-4630-AE74-F8C495814E7A}" presName="spaceB" presStyleCnt="0"/>
      <dgm:spPr/>
    </dgm:pt>
    <dgm:pt modelId="{F320B7FB-29CA-444D-B126-068F723BDD5E}" type="pres">
      <dgm:prSet presAssocID="{02A05635-6A5B-4B79-B48E-298E737096A5}" presName="space" presStyleCnt="0"/>
      <dgm:spPr/>
    </dgm:pt>
    <dgm:pt modelId="{A4268569-60EA-4DDB-A3BB-784D2DC6175C}" type="pres">
      <dgm:prSet presAssocID="{A799E4E9-BF85-4DE5-BD9A-93874D3E1298}" presName="compositeA" presStyleCnt="0"/>
      <dgm:spPr/>
    </dgm:pt>
    <dgm:pt modelId="{63ACF0B1-03F2-4A83-A519-ADBF5A0566E7}" type="pres">
      <dgm:prSet presAssocID="{A799E4E9-BF85-4DE5-BD9A-93874D3E1298}" presName="textA" presStyleLbl="revTx" presStyleIdx="4" presStyleCnt="5" custScaleX="108180">
        <dgm:presLayoutVars>
          <dgm:bulletEnabled val="1"/>
        </dgm:presLayoutVars>
      </dgm:prSet>
      <dgm:spPr/>
    </dgm:pt>
    <dgm:pt modelId="{79109C14-98F6-43DD-A6B6-A5A054511EC7}" type="pres">
      <dgm:prSet presAssocID="{A799E4E9-BF85-4DE5-BD9A-93874D3E1298}" presName="circleA" presStyleLbl="node1" presStyleIdx="4" presStyleCnt="5"/>
      <dgm:spPr/>
    </dgm:pt>
    <dgm:pt modelId="{F5192936-7F88-4325-A292-F77C1F804B3E}" type="pres">
      <dgm:prSet presAssocID="{A799E4E9-BF85-4DE5-BD9A-93874D3E1298}" presName="spaceA" presStyleCnt="0"/>
      <dgm:spPr/>
    </dgm:pt>
  </dgm:ptLst>
  <dgm:cxnLst>
    <dgm:cxn modelId="{2C74AF01-1505-4290-A6BF-A84ACD1A01B0}" type="presOf" srcId="{7B414721-9D0D-4FAF-BE7C-3C2BF4063655}" destId="{0E895F7A-8DE8-4447-BAF1-9AB94F916966}" srcOrd="0" destOrd="0" presId="urn:microsoft.com/office/officeart/2005/8/layout/hProcess11"/>
    <dgm:cxn modelId="{450F0114-6307-4586-9510-BAFA4373C3F2}" srcId="{7B414721-9D0D-4FAF-BE7C-3C2BF4063655}" destId="{646CB38B-B26A-462D-BCCE-F922981F622B}" srcOrd="2" destOrd="0" parTransId="{0F1DC6A4-1275-434F-A9AF-A4FF2A9A12F1}" sibTransId="{89B389FF-356D-42B5-8E1B-BCB1223FDFD9}"/>
    <dgm:cxn modelId="{9975281A-23C6-4B49-80E3-4CB6488582FE}" type="presOf" srcId="{4BDD0DF3-EC59-4567-AC7A-A2D5763858CA}" destId="{060A6BAB-0CC8-4347-81A8-68D6678FA3CA}" srcOrd="0" destOrd="0" presId="urn:microsoft.com/office/officeart/2005/8/layout/hProcess11"/>
    <dgm:cxn modelId="{B276F834-2ADC-45F8-8E7C-8BB84262B421}" srcId="{7B414721-9D0D-4FAF-BE7C-3C2BF4063655}" destId="{5815B168-9B51-45AA-B5E7-BC27C8BCF685}" srcOrd="1" destOrd="0" parTransId="{AA04CE8C-170A-4A50-80A6-FA6CE91E6498}" sibTransId="{6ACC4EA6-D7EA-4C4B-8795-C956F58251A3}"/>
    <dgm:cxn modelId="{1A3F4467-7CBC-4734-BA64-A30055D156C9}" type="presOf" srcId="{5728D089-DF74-4630-AE74-F8C495814E7A}" destId="{CE0A7436-8189-4A55-A38F-3BEED99DEFD3}" srcOrd="0" destOrd="0" presId="urn:microsoft.com/office/officeart/2005/8/layout/hProcess11"/>
    <dgm:cxn modelId="{FA3E146A-B2B4-415B-AC64-A31CD29F2B2D}" type="presOf" srcId="{A799E4E9-BF85-4DE5-BD9A-93874D3E1298}" destId="{63ACF0B1-03F2-4A83-A519-ADBF5A0566E7}" srcOrd="0" destOrd="0" presId="urn:microsoft.com/office/officeart/2005/8/layout/hProcess11"/>
    <dgm:cxn modelId="{887BF56D-14C9-47FB-A71D-26B9EF02D430}" srcId="{7B414721-9D0D-4FAF-BE7C-3C2BF4063655}" destId="{A799E4E9-BF85-4DE5-BD9A-93874D3E1298}" srcOrd="4" destOrd="0" parTransId="{255EA821-7420-4098-896E-CC322D7258C7}" sibTransId="{929C9860-F484-4E2F-B320-46CCDF8CE791}"/>
    <dgm:cxn modelId="{35D9E8C3-3D39-4C2A-A4C0-083CF6AFB6CF}" type="presOf" srcId="{5815B168-9B51-45AA-B5E7-BC27C8BCF685}" destId="{D67B07F4-3445-4F22-9594-4B4542DCCF1E}" srcOrd="0" destOrd="0" presId="urn:microsoft.com/office/officeart/2005/8/layout/hProcess11"/>
    <dgm:cxn modelId="{1C5087D0-2A2C-4B8D-AA98-64ECAEB2275D}" srcId="{7B414721-9D0D-4FAF-BE7C-3C2BF4063655}" destId="{5728D089-DF74-4630-AE74-F8C495814E7A}" srcOrd="3" destOrd="0" parTransId="{79B46924-2CF3-46AB-A886-32C2D81E3406}" sibTransId="{02A05635-6A5B-4B79-B48E-298E737096A5}"/>
    <dgm:cxn modelId="{B6C4C3E0-7B06-4CF8-B45B-6377DED3CAEF}" type="presOf" srcId="{646CB38B-B26A-462D-BCCE-F922981F622B}" destId="{091BF153-6C01-4485-9A15-C1103630B3FF}" srcOrd="0" destOrd="0" presId="urn:microsoft.com/office/officeart/2005/8/layout/hProcess11"/>
    <dgm:cxn modelId="{1688B2FB-4430-489B-B060-830371CEC782}" srcId="{7B414721-9D0D-4FAF-BE7C-3C2BF4063655}" destId="{4BDD0DF3-EC59-4567-AC7A-A2D5763858CA}" srcOrd="0" destOrd="0" parTransId="{2B28AF49-1E92-42A7-8844-FC0291DED314}" sibTransId="{01EF1F66-7548-4346-83AB-6FC0152117CA}"/>
    <dgm:cxn modelId="{802F65FC-B984-4645-A866-09930D76A4E4}" type="presParOf" srcId="{0E895F7A-8DE8-4447-BAF1-9AB94F916966}" destId="{19A27F06-0015-4082-AF87-7B3D319CFE31}" srcOrd="0" destOrd="0" presId="urn:microsoft.com/office/officeart/2005/8/layout/hProcess11"/>
    <dgm:cxn modelId="{0E6F5CB9-E9BE-42E3-B4F4-60CA5F8564E0}" type="presParOf" srcId="{0E895F7A-8DE8-4447-BAF1-9AB94F916966}" destId="{C0869366-DF85-4714-8584-5C3FEDAB0242}" srcOrd="1" destOrd="0" presId="urn:microsoft.com/office/officeart/2005/8/layout/hProcess11"/>
    <dgm:cxn modelId="{19D1D954-AB49-409D-B68B-9E94D733BB70}" type="presParOf" srcId="{C0869366-DF85-4714-8584-5C3FEDAB0242}" destId="{A945594B-F701-4511-94DC-C9399B488D3A}" srcOrd="0" destOrd="0" presId="urn:microsoft.com/office/officeart/2005/8/layout/hProcess11"/>
    <dgm:cxn modelId="{284F324C-810A-4E33-A01F-5D3CA3CA67A5}" type="presParOf" srcId="{A945594B-F701-4511-94DC-C9399B488D3A}" destId="{060A6BAB-0CC8-4347-81A8-68D6678FA3CA}" srcOrd="0" destOrd="0" presId="urn:microsoft.com/office/officeart/2005/8/layout/hProcess11"/>
    <dgm:cxn modelId="{6C9C18E1-BC61-47CE-B7D0-3B6944E7F7F1}" type="presParOf" srcId="{A945594B-F701-4511-94DC-C9399B488D3A}" destId="{990BC849-6949-426B-B926-6605FD19E0FF}" srcOrd="1" destOrd="0" presId="urn:microsoft.com/office/officeart/2005/8/layout/hProcess11"/>
    <dgm:cxn modelId="{6E015B2A-4A09-418E-981A-0FC4FEA827E4}" type="presParOf" srcId="{A945594B-F701-4511-94DC-C9399B488D3A}" destId="{48D05579-DC57-4386-89A7-785150A5B612}" srcOrd="2" destOrd="0" presId="urn:microsoft.com/office/officeart/2005/8/layout/hProcess11"/>
    <dgm:cxn modelId="{68606F08-00AB-478D-BF89-A252D0ADFF08}" type="presParOf" srcId="{C0869366-DF85-4714-8584-5C3FEDAB0242}" destId="{FBE3E60B-EB80-4F7B-91A9-573A7C90A2DE}" srcOrd="1" destOrd="0" presId="urn:microsoft.com/office/officeart/2005/8/layout/hProcess11"/>
    <dgm:cxn modelId="{DE9ED361-E997-46E2-B279-19FDDB5DED9B}" type="presParOf" srcId="{C0869366-DF85-4714-8584-5C3FEDAB0242}" destId="{0D844D5C-D2E8-4A1C-B731-792464B1CB13}" srcOrd="2" destOrd="0" presId="urn:microsoft.com/office/officeart/2005/8/layout/hProcess11"/>
    <dgm:cxn modelId="{39E54B94-8D24-44AE-9620-1373BA8F3076}" type="presParOf" srcId="{0D844D5C-D2E8-4A1C-B731-792464B1CB13}" destId="{D67B07F4-3445-4F22-9594-4B4542DCCF1E}" srcOrd="0" destOrd="0" presId="urn:microsoft.com/office/officeart/2005/8/layout/hProcess11"/>
    <dgm:cxn modelId="{2DDD5712-1BEC-4E9C-89E8-B51711037ADF}" type="presParOf" srcId="{0D844D5C-D2E8-4A1C-B731-792464B1CB13}" destId="{D060CD73-15B9-4BD8-A94A-E30D597FA3C4}" srcOrd="1" destOrd="0" presId="urn:microsoft.com/office/officeart/2005/8/layout/hProcess11"/>
    <dgm:cxn modelId="{019E0BA6-47E7-4EA7-8392-D763FA33A83C}" type="presParOf" srcId="{0D844D5C-D2E8-4A1C-B731-792464B1CB13}" destId="{4ACD3599-82D9-44AE-801B-0553FEE24244}" srcOrd="2" destOrd="0" presId="urn:microsoft.com/office/officeart/2005/8/layout/hProcess11"/>
    <dgm:cxn modelId="{1371C20B-3602-4E03-B392-DCBF17D2CA6B}" type="presParOf" srcId="{C0869366-DF85-4714-8584-5C3FEDAB0242}" destId="{12B91452-729B-499A-9121-FF217DF72CCA}" srcOrd="3" destOrd="0" presId="urn:microsoft.com/office/officeart/2005/8/layout/hProcess11"/>
    <dgm:cxn modelId="{3ECD32A9-2FA1-452A-89BB-40B5FB8CA735}" type="presParOf" srcId="{C0869366-DF85-4714-8584-5C3FEDAB0242}" destId="{0B50D9D5-B715-45DA-81FF-8D41597755C1}" srcOrd="4" destOrd="0" presId="urn:microsoft.com/office/officeart/2005/8/layout/hProcess11"/>
    <dgm:cxn modelId="{648D76C0-669F-4E3C-A72F-98886D93C509}" type="presParOf" srcId="{0B50D9D5-B715-45DA-81FF-8D41597755C1}" destId="{091BF153-6C01-4485-9A15-C1103630B3FF}" srcOrd="0" destOrd="0" presId="urn:microsoft.com/office/officeart/2005/8/layout/hProcess11"/>
    <dgm:cxn modelId="{AB4FC0E3-149D-49CB-BD2B-1CA7A4C07610}" type="presParOf" srcId="{0B50D9D5-B715-45DA-81FF-8D41597755C1}" destId="{19398964-8BB8-4471-9478-6D9995631728}" srcOrd="1" destOrd="0" presId="urn:microsoft.com/office/officeart/2005/8/layout/hProcess11"/>
    <dgm:cxn modelId="{D11A6224-FDF6-4B5B-9B21-5C642625AC09}" type="presParOf" srcId="{0B50D9D5-B715-45DA-81FF-8D41597755C1}" destId="{3E8A6BC0-0A9E-4932-8879-1306F7B00795}" srcOrd="2" destOrd="0" presId="urn:microsoft.com/office/officeart/2005/8/layout/hProcess11"/>
    <dgm:cxn modelId="{71CD22C0-78D9-4262-BE6E-08ECAB30C44E}" type="presParOf" srcId="{C0869366-DF85-4714-8584-5C3FEDAB0242}" destId="{F36B0D85-8BB5-4935-BBF2-27A0CA2E3064}" srcOrd="5" destOrd="0" presId="urn:microsoft.com/office/officeart/2005/8/layout/hProcess11"/>
    <dgm:cxn modelId="{27AA048A-23F8-430F-BFAE-5D4F9D60E23D}" type="presParOf" srcId="{C0869366-DF85-4714-8584-5C3FEDAB0242}" destId="{5BDCF0DC-4D49-4F8A-BC79-EA8D723B3B60}" srcOrd="6" destOrd="0" presId="urn:microsoft.com/office/officeart/2005/8/layout/hProcess11"/>
    <dgm:cxn modelId="{171ADC43-F66B-4CAF-9D83-D759E19E2AAF}" type="presParOf" srcId="{5BDCF0DC-4D49-4F8A-BC79-EA8D723B3B60}" destId="{CE0A7436-8189-4A55-A38F-3BEED99DEFD3}" srcOrd="0" destOrd="0" presId="urn:microsoft.com/office/officeart/2005/8/layout/hProcess11"/>
    <dgm:cxn modelId="{600B06B0-340F-4A0C-884F-4D6366EE08AF}" type="presParOf" srcId="{5BDCF0DC-4D49-4F8A-BC79-EA8D723B3B60}" destId="{497883F4-1ABC-4847-87F9-73995290111C}" srcOrd="1" destOrd="0" presId="urn:microsoft.com/office/officeart/2005/8/layout/hProcess11"/>
    <dgm:cxn modelId="{499D5F57-0E81-4EE3-AC75-3B88A28C3ADC}" type="presParOf" srcId="{5BDCF0DC-4D49-4F8A-BC79-EA8D723B3B60}" destId="{0B7DBC9D-E19A-4530-A018-863602F2190F}" srcOrd="2" destOrd="0" presId="urn:microsoft.com/office/officeart/2005/8/layout/hProcess11"/>
    <dgm:cxn modelId="{C444ED1D-9713-45FD-A92D-C18B2D1A0AE0}" type="presParOf" srcId="{C0869366-DF85-4714-8584-5C3FEDAB0242}" destId="{F320B7FB-29CA-444D-B126-068F723BDD5E}" srcOrd="7" destOrd="0" presId="urn:microsoft.com/office/officeart/2005/8/layout/hProcess11"/>
    <dgm:cxn modelId="{71ECDA1B-B0FB-48FD-B5B6-8B478FD532C1}" type="presParOf" srcId="{C0869366-DF85-4714-8584-5C3FEDAB0242}" destId="{A4268569-60EA-4DDB-A3BB-784D2DC6175C}" srcOrd="8" destOrd="0" presId="urn:microsoft.com/office/officeart/2005/8/layout/hProcess11"/>
    <dgm:cxn modelId="{1C1E65A5-AAE9-4573-AFD8-CF93768F7708}" type="presParOf" srcId="{A4268569-60EA-4DDB-A3BB-784D2DC6175C}" destId="{63ACF0B1-03F2-4A83-A519-ADBF5A0566E7}" srcOrd="0" destOrd="0" presId="urn:microsoft.com/office/officeart/2005/8/layout/hProcess11"/>
    <dgm:cxn modelId="{01C4A0B0-ED76-421F-9EAA-4C2EB7ECBB69}" type="presParOf" srcId="{A4268569-60EA-4DDB-A3BB-784D2DC6175C}" destId="{79109C14-98F6-43DD-A6B6-A5A054511EC7}" srcOrd="1" destOrd="0" presId="urn:microsoft.com/office/officeart/2005/8/layout/hProcess11"/>
    <dgm:cxn modelId="{B081B25C-4E2F-46EF-90FC-5A5BA7DB1959}" type="presParOf" srcId="{A4268569-60EA-4DDB-A3BB-784D2DC6175C}" destId="{F5192936-7F88-4325-A292-F77C1F804B3E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A27F06-0015-4082-AF87-7B3D319CFE31}">
      <dsp:nvSpPr>
        <dsp:cNvPr id="0" name=""/>
        <dsp:cNvSpPr/>
      </dsp:nvSpPr>
      <dsp:spPr>
        <a:xfrm>
          <a:off x="0" y="1394460"/>
          <a:ext cx="8900160" cy="1859280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0A6BAB-0CC8-4347-81A8-68D6678FA3CA}">
      <dsp:nvSpPr>
        <dsp:cNvPr id="0" name=""/>
        <dsp:cNvSpPr/>
      </dsp:nvSpPr>
      <dsp:spPr>
        <a:xfrm>
          <a:off x="2547" y="0"/>
          <a:ext cx="1515591" cy="185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b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rial Narrow" panose="020B0606020202030204" pitchFamily="34" charset="0"/>
            </a:rPr>
            <a:t>Application &amp; Online Orientation</a:t>
          </a:r>
        </a:p>
      </dsp:txBody>
      <dsp:txXfrm>
        <a:off x="2547" y="0"/>
        <a:ext cx="1515591" cy="1859280"/>
      </dsp:txXfrm>
    </dsp:sp>
    <dsp:sp modelId="{990BC849-6949-426B-B926-6605FD19E0FF}">
      <dsp:nvSpPr>
        <dsp:cNvPr id="0" name=""/>
        <dsp:cNvSpPr/>
      </dsp:nvSpPr>
      <dsp:spPr>
        <a:xfrm>
          <a:off x="527932" y="2091690"/>
          <a:ext cx="464820" cy="4648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7B07F4-3445-4F22-9594-4B4542DCCF1E}">
      <dsp:nvSpPr>
        <dsp:cNvPr id="0" name=""/>
        <dsp:cNvSpPr/>
      </dsp:nvSpPr>
      <dsp:spPr>
        <a:xfrm>
          <a:off x="1593917" y="2788920"/>
          <a:ext cx="1515591" cy="185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rial Narrow" panose="020B0606020202030204" pitchFamily="34" charset="0"/>
            </a:rPr>
            <a:t>Interview</a:t>
          </a:r>
        </a:p>
      </dsp:txBody>
      <dsp:txXfrm>
        <a:off x="1593917" y="2788920"/>
        <a:ext cx="1515591" cy="1859280"/>
      </dsp:txXfrm>
    </dsp:sp>
    <dsp:sp modelId="{D060CD73-15B9-4BD8-A94A-E30D597FA3C4}">
      <dsp:nvSpPr>
        <dsp:cNvPr id="0" name=""/>
        <dsp:cNvSpPr/>
      </dsp:nvSpPr>
      <dsp:spPr>
        <a:xfrm>
          <a:off x="2119303" y="2091690"/>
          <a:ext cx="464820" cy="4648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1BF153-6C01-4485-9A15-C1103630B3FF}">
      <dsp:nvSpPr>
        <dsp:cNvPr id="0" name=""/>
        <dsp:cNvSpPr/>
      </dsp:nvSpPr>
      <dsp:spPr>
        <a:xfrm>
          <a:off x="3185288" y="0"/>
          <a:ext cx="1515591" cy="185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b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rial Narrow" panose="020B0606020202030204" pitchFamily="34" charset="0"/>
            </a:rPr>
            <a:t>Health Screening</a:t>
          </a:r>
        </a:p>
      </dsp:txBody>
      <dsp:txXfrm>
        <a:off x="3185288" y="0"/>
        <a:ext cx="1515591" cy="1859280"/>
      </dsp:txXfrm>
    </dsp:sp>
    <dsp:sp modelId="{19398964-8BB8-4471-9478-6D9995631728}">
      <dsp:nvSpPr>
        <dsp:cNvPr id="0" name=""/>
        <dsp:cNvSpPr/>
      </dsp:nvSpPr>
      <dsp:spPr>
        <a:xfrm>
          <a:off x="3710674" y="2091690"/>
          <a:ext cx="464820" cy="4648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0A7436-8189-4A55-A38F-3BEED99DEFD3}">
      <dsp:nvSpPr>
        <dsp:cNvPr id="0" name=""/>
        <dsp:cNvSpPr/>
      </dsp:nvSpPr>
      <dsp:spPr>
        <a:xfrm>
          <a:off x="4776659" y="2788920"/>
          <a:ext cx="1515591" cy="185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rial Narrow" panose="020B0606020202030204" pitchFamily="34" charset="0"/>
            </a:rPr>
            <a:t>In-Classroom Orientation</a:t>
          </a:r>
        </a:p>
      </dsp:txBody>
      <dsp:txXfrm>
        <a:off x="4776659" y="2788920"/>
        <a:ext cx="1515591" cy="1859280"/>
      </dsp:txXfrm>
    </dsp:sp>
    <dsp:sp modelId="{497883F4-1ABC-4847-87F9-73995290111C}">
      <dsp:nvSpPr>
        <dsp:cNvPr id="0" name=""/>
        <dsp:cNvSpPr/>
      </dsp:nvSpPr>
      <dsp:spPr>
        <a:xfrm>
          <a:off x="5302045" y="2091690"/>
          <a:ext cx="464820" cy="4648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ACF0B1-03F2-4A83-A519-ADBF5A0566E7}">
      <dsp:nvSpPr>
        <dsp:cNvPr id="0" name=""/>
        <dsp:cNvSpPr/>
      </dsp:nvSpPr>
      <dsp:spPr>
        <a:xfrm>
          <a:off x="6368030" y="0"/>
          <a:ext cx="1639566" cy="185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b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rial Narrow" panose="020B0606020202030204" pitchFamily="34" charset="0"/>
            </a:rPr>
            <a:t>Background/Reference Check</a:t>
          </a:r>
        </a:p>
      </dsp:txBody>
      <dsp:txXfrm>
        <a:off x="6368030" y="0"/>
        <a:ext cx="1639566" cy="1859280"/>
      </dsp:txXfrm>
    </dsp:sp>
    <dsp:sp modelId="{79109C14-98F6-43DD-A6B6-A5A054511EC7}">
      <dsp:nvSpPr>
        <dsp:cNvPr id="0" name=""/>
        <dsp:cNvSpPr/>
      </dsp:nvSpPr>
      <dsp:spPr>
        <a:xfrm>
          <a:off x="6955403" y="2091690"/>
          <a:ext cx="464820" cy="4648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151C9D0-75C2-437B-A01A-B24A1904CC1D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3894FDB-5663-41DF-A5FF-AE20EEC2D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3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96D4418-F523-4AA7-8A45-4522B045B21B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6124FEE-5CDB-48B9-96F6-0F54BE945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09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EMilyn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24FEE-5CDB-48B9-96F6-0F54BE94570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8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Courtney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24FEE-5CDB-48B9-96F6-0F54BE94570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68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Courtney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24FEE-5CDB-48B9-96F6-0F54BE94570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06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Courtney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24FEE-5CDB-48B9-96F6-0F54BE94570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958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Emilyn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24FEE-5CDB-48B9-96F6-0F54BE94570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00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Doug Della Pietra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704BD-A288-4FFC-B7D7-F8B00798C1D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399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696913"/>
            <a:ext cx="6200775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BC336-2F1C-B344-B74F-66057AB6C400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1867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696913"/>
            <a:ext cx="6200775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BC336-2F1C-B344-B74F-66057AB6C400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9050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696913"/>
            <a:ext cx="6200775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BC336-2F1C-B344-B74F-66057AB6C400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926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696913"/>
            <a:ext cx="6200775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Dr. Bieber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84067-4C7C-4CAF-85B9-E4E4544DF937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7455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696913"/>
            <a:ext cx="6200775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BC336-2F1C-B344-B74F-66057AB6C400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027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24FEE-5CDB-48B9-96F6-0F54BE9457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584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696913"/>
            <a:ext cx="6200775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BC336-2F1C-B344-B74F-66057AB6C400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500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sz="1800" u="sng" dirty="0"/>
              <a:t>Emilyn</a:t>
            </a:r>
          </a:p>
          <a:p>
            <a:r>
              <a:rPr lang="en-US" sz="1800" u="sng" dirty="0"/>
              <a:t>HANDOUT</a:t>
            </a:r>
            <a:r>
              <a:rPr lang="en-US" sz="1800" dirty="0"/>
              <a:t> Placement opportunities for Unity Hospital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600" dirty="0"/>
              <a:t>At this point you need to determine the audience and what positions are appropriate. Offer accordingly.</a:t>
            </a:r>
          </a:p>
          <a:p>
            <a:endParaRPr lang="en-US" sz="1600" dirty="0"/>
          </a:p>
          <a:p>
            <a:r>
              <a:rPr lang="en-US" sz="1600" dirty="0"/>
              <a:t>(Guest Services Supervisor can come in at this time)</a:t>
            </a:r>
          </a:p>
          <a:p>
            <a:endParaRPr lang="en-US" sz="1600" dirty="0"/>
          </a:p>
          <a:p>
            <a:r>
              <a:rPr lang="en-US" sz="1600" dirty="0"/>
              <a:t>We have resources such as our Volunteer positions descriptions on the s:drive…or urgent needs list, or just volunteering with a program the new volunteer maybe associated with. </a:t>
            </a:r>
          </a:p>
          <a:p>
            <a:endParaRPr lang="en-US" sz="1600" dirty="0"/>
          </a:p>
          <a:p>
            <a:r>
              <a:rPr lang="en-US" sz="1600" dirty="0"/>
              <a:t>(Unity Hospital uses the Placement worksheet to capture up to 3 choices for the volunteer and the days and hours they may be available. It is on the  S:drive)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0D55B-2051-4842-91B8-8150055D89B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26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24FEE-5CDB-48B9-96F6-0F54BE9457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443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24FEE-5CDB-48B9-96F6-0F54BE9457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0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Allie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24FEE-5CDB-48B9-96F6-0F54BE9457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79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Allie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24FEE-5CDB-48B9-96F6-0F54BE94570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27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Jasmine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24FEE-5CDB-48B9-96F6-0F54BE94570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21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Jasmine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24FEE-5CDB-48B9-96F6-0F54BE94570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18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81759" y="2225675"/>
            <a:ext cx="7112953" cy="1362075"/>
          </a:xfrm>
        </p:spPr>
        <p:txBody>
          <a:bodyPr anchor="t"/>
          <a:lstStyle>
            <a:lvl1pPr algn="l">
              <a:defRPr sz="4000" b="0" cap="none">
                <a:solidFill>
                  <a:srgbClr val="274C87"/>
                </a:solidFill>
                <a:latin typeface="Cambria"/>
                <a:cs typeface="Cambri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1759" y="3851593"/>
            <a:ext cx="7112954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/>
                <a:cs typeface="Arial Narrow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61543-EC60-8942-97B5-7CB963C747F5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3E7C8-F718-B341-9A64-9E70A970A0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096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2FF6-080F-E643-A044-4BACDCD55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41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2FF6-080F-E643-A044-4BACDCD55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36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2FF6-080F-E643-A044-4BACDCD55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41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2FF6-080F-E643-A044-4BACDCD55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55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2FF6-080F-E643-A044-4BACDCD55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265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3705"/>
            <a:ext cx="7772400" cy="1470025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429000"/>
            <a:ext cx="70866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Arial Narrow"/>
                <a:cs typeface="Arial Narrow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rgbClr val="FFFFFF"/>
                </a:solidFill>
                <a:latin typeface="Cambria"/>
                <a:cs typeface="Cambria"/>
              </a:defRPr>
            </a:lvl1pPr>
          </a:lstStyle>
          <a:p>
            <a:fld id="{53FD9EF6-AA53-B144-BBF4-9CA76D57DE39}" type="datetimeFigureOut">
              <a:rPr lang="en-US" smtClean="0"/>
              <a:pPr/>
              <a:t>10/10/18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rgbClr val="FFFFFF"/>
                </a:solidFill>
                <a:latin typeface="Cambria"/>
                <a:cs typeface="Cambri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rgbClr val="FFFFFF"/>
                </a:solidFill>
                <a:latin typeface="Cambria"/>
                <a:cs typeface="Cambria"/>
              </a:defRPr>
            </a:lvl1pPr>
          </a:lstStyle>
          <a:p>
            <a:fld id="{8C612638-82B4-1A47-8AB8-865147FA21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491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rgbClr val="FFFFFF"/>
                </a:solidFill>
                <a:latin typeface="Cambria"/>
                <a:cs typeface="Cambria"/>
              </a:defRPr>
            </a:lvl1pPr>
          </a:lstStyle>
          <a:p>
            <a:fld id="{53FD9EF6-AA53-B144-BBF4-9CA76D57DE39}" type="datetimeFigureOut">
              <a:rPr lang="en-US" smtClean="0"/>
              <a:pPr/>
              <a:t>10/10/18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rgbClr val="FFFFFF"/>
                </a:solidFill>
                <a:latin typeface="Cambria"/>
                <a:cs typeface="Cambria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rgbClr val="FFFFFF"/>
                </a:solidFill>
                <a:latin typeface="Cambria"/>
                <a:cs typeface="Cambria"/>
              </a:defRPr>
            </a:lvl1pPr>
          </a:lstStyle>
          <a:p>
            <a:fld id="{8C612638-82B4-1A47-8AB8-865147FA21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176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81759" y="2141220"/>
            <a:ext cx="7112953" cy="136207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1759" y="3808095"/>
            <a:ext cx="7112954" cy="903605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147BC-7C82-AD45-95E1-77389F5D591B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32566-B321-8541-A258-748C568C9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12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147BC-7C82-AD45-95E1-77389F5D591B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32566-B321-8541-A258-748C568C9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093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147BC-7C82-AD45-95E1-77389F5D591B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32566-B321-8541-A258-748C568C9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17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9471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9471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147BC-7C82-AD45-95E1-77389F5D591B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32566-B321-8541-A258-748C568C9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07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44360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44360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147BC-7C82-AD45-95E1-77389F5D591B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32566-B321-8541-A258-748C568C9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13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147BC-7C82-AD45-95E1-77389F5D591B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32566-B321-8541-A258-748C568C9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16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147BC-7C82-AD45-95E1-77389F5D591B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32566-B321-8541-A258-748C568C9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79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81759" y="2120900"/>
            <a:ext cx="7112953" cy="136207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1759" y="3821113"/>
            <a:ext cx="7112954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2FF6-080F-E643-A044-4BACDCD55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42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RRH_PPT_Normal-1cover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44475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5811520"/>
            <a:ext cx="9144000" cy="104648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/>
          </p:cNvSpPr>
          <p:nvPr userDrawn="1"/>
        </p:nvSpPr>
        <p:spPr>
          <a:xfrm>
            <a:off x="0" y="5692648"/>
            <a:ext cx="9144000" cy="1188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RRH_Logo_WHITE_BLK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107938"/>
            <a:ext cx="1300480" cy="35153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605598"/>
            <a:ext cx="8229600" cy="859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5071"/>
            <a:ext cx="8229600" cy="3001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FFFFF"/>
                </a:solidFill>
                <a:latin typeface="Cambria"/>
                <a:cs typeface="Cambria"/>
              </a:defRPr>
            </a:lvl1pPr>
          </a:lstStyle>
          <a:p>
            <a:fld id="{2F261543-EC60-8942-97B5-7CB963C747F5}" type="datetimeFigureOut">
              <a:rPr lang="en-US" smtClean="0"/>
              <a:pPr/>
              <a:t>10/10/18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FFFFFF"/>
                </a:solidFill>
                <a:latin typeface="Cambria"/>
                <a:cs typeface="Cambri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fld id="{CA33E7C8-F718-B341-9A64-9E70A970A0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NWCH__042_5x7.jpg"/>
          <p:cNvPicPr>
            <a:picLocks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0296" y="0"/>
            <a:ext cx="1447138" cy="142989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7360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accent2"/>
          </a:solidFill>
          <a:latin typeface="Cambria"/>
          <a:ea typeface="+mj-ea"/>
          <a:cs typeface="Cambr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§"/>
        <a:defRPr sz="3200" kern="1200">
          <a:solidFill>
            <a:schemeClr val="tx1"/>
          </a:solidFill>
          <a:latin typeface="Arial Narrow"/>
          <a:ea typeface="+mn-ea"/>
          <a:cs typeface="Arial Narrow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Arial Narrow"/>
          <a:ea typeface="+mn-ea"/>
          <a:cs typeface="Arial Narrow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»"/>
        <a:defRPr sz="2400" kern="1200">
          <a:solidFill>
            <a:schemeClr val="tx1"/>
          </a:solidFill>
          <a:latin typeface="Arial Narrow"/>
          <a:ea typeface="+mn-ea"/>
          <a:cs typeface="Arial Narrow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811520"/>
            <a:ext cx="9144000" cy="104648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/>
          </p:cNvSpPr>
          <p:nvPr userDrawn="1"/>
        </p:nvSpPr>
        <p:spPr>
          <a:xfrm>
            <a:off x="0" y="5692648"/>
            <a:ext cx="9144000" cy="1188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3926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FFFFF"/>
                </a:solidFill>
                <a:latin typeface="Cambria"/>
                <a:cs typeface="Cambria"/>
              </a:defRPr>
            </a:lvl1pPr>
          </a:lstStyle>
          <a:p>
            <a:fld id="{7E2147BC-7C82-AD45-95E1-77389F5D591B}" type="datetimeFigureOut">
              <a:rPr lang="en-US" smtClean="0"/>
              <a:pPr/>
              <a:t>10/10/18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FFFFFF"/>
                </a:solidFill>
                <a:latin typeface="Cambria"/>
                <a:cs typeface="Cambri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fld id="{70032566-B321-8541-A258-748C568C9F7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RRH_Logo_WHITE_BLK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107938"/>
            <a:ext cx="1300480" cy="35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93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274C87"/>
          </a:solidFill>
          <a:latin typeface="Cambria"/>
          <a:ea typeface="+mj-ea"/>
          <a:cs typeface="Cambr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§"/>
        <a:defRPr sz="3200" kern="1200">
          <a:solidFill>
            <a:schemeClr val="tx1"/>
          </a:solidFill>
          <a:latin typeface="Arial Narrow"/>
          <a:ea typeface="+mn-ea"/>
          <a:cs typeface="Arial Narrow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Arial Narrow"/>
          <a:ea typeface="+mn-ea"/>
          <a:cs typeface="Arial Narrow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»"/>
        <a:defRPr sz="2400" kern="1200">
          <a:solidFill>
            <a:schemeClr val="tx1"/>
          </a:solidFill>
          <a:latin typeface="Arial Narrow"/>
          <a:ea typeface="+mn-ea"/>
          <a:cs typeface="Arial Narrow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RH_Logo_CMYK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180" y="6275709"/>
            <a:ext cx="1363980" cy="37464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29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  <a:latin typeface="Cambria"/>
                <a:cs typeface="Cambri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fld id="{2D272FF6-080F-E643-A044-4BACDCD55E1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848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6" r:id="rId2"/>
    <p:sldLayoutId id="2147483668" r:id="rId3"/>
    <p:sldLayoutId id="2147483669" r:id="rId4"/>
    <p:sldLayoutId id="2147483670" r:id="rId5"/>
    <p:sldLayoutId id="2147483671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274C87"/>
          </a:solidFill>
          <a:latin typeface="Cambria"/>
          <a:ea typeface="+mj-ea"/>
          <a:cs typeface="Cambr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 Narrow"/>
          <a:ea typeface="+mn-ea"/>
          <a:cs typeface="Arial Narrow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 Narrow"/>
          <a:ea typeface="+mn-ea"/>
          <a:cs typeface="Arial Narrow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 Narrow"/>
          <a:ea typeface="+mn-ea"/>
          <a:cs typeface="Arial Narrow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D9EF6-AA53-B144-BBF4-9CA76D57DE39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12638-82B4-1A47-8AB8-865147FA21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RRH_Logo_WHITE_BLK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1020" y="5979160"/>
            <a:ext cx="1522224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30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3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rochesterregional.org/makeadifference" TargetMode="Externa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rochesterregional.org/makeadifference" TargetMode="Externa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86D76D-CDAF-C748-B092-74908833A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8648" y="2448878"/>
            <a:ext cx="2475317" cy="1362075"/>
          </a:xfrm>
        </p:spPr>
        <p:txBody>
          <a:bodyPr/>
          <a:lstStyle/>
          <a:p>
            <a:pPr algn="ctr"/>
            <a:r>
              <a:rPr lang="en-US" dirty="0"/>
              <a:t>Please Sign in!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A4A9B-5B0F-9541-8E76-511A0D610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32" y="409904"/>
            <a:ext cx="4239702" cy="600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10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Discharge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1541463"/>
            <a:ext cx="5848351" cy="140017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latin typeface="+mn-lt"/>
              </a:rPr>
              <a:t>Provides safe transport of patients from their rooms to discharge area.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3400424"/>
            <a:ext cx="5592942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Available o</a:t>
            </a:r>
            <a:r>
              <a:rPr lang="en-US" sz="3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pportunities vary</a:t>
            </a:r>
          </a:p>
          <a:p>
            <a:pPr algn="ctr"/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Primarily seeking:</a:t>
            </a:r>
          </a:p>
          <a:p>
            <a:pPr algn="ctr"/>
            <a:r>
              <a:rPr lang="en-US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Sundays, Mondays, Fridays between 10a-8p</a:t>
            </a:r>
          </a:p>
          <a:p>
            <a:pPr algn="ctr"/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Tuesday and Thursday between 3-8p</a:t>
            </a:r>
            <a:endParaRPr lang="en-US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623" y="1229198"/>
            <a:ext cx="1980301" cy="364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121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Carnation Distribution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25" y="1590675"/>
            <a:ext cx="6419825" cy="133349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+mn-lt"/>
              </a:rPr>
              <a:t>Prepare and distribute carnations to patient units for discharged patients.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95475" y="3419475"/>
            <a:ext cx="450767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Mornings only</a:t>
            </a:r>
          </a:p>
          <a:p>
            <a:pPr algn="ctr"/>
            <a:endParaRPr lang="en-US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Opportunity available Saturday or Sunday</a:t>
            </a:r>
            <a:endParaRPr lang="en-US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396" y="2417763"/>
            <a:ext cx="2071337" cy="2003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158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Book/Magazine Cart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850" y="1498566"/>
            <a:ext cx="8229600" cy="154304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+mn-lt"/>
              </a:rPr>
              <a:t>Distributes magazines and books to patients interested in reading materials, replenish waiting areas.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531" y="2490912"/>
            <a:ext cx="2452687" cy="166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8336" y="4273659"/>
            <a:ext cx="87197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Opportunities available most days and times</a:t>
            </a:r>
          </a:p>
          <a:p>
            <a:pPr algn="ctr"/>
            <a:endParaRPr lang="en-US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2565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Birth Place Receptionist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9064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+mn-lt"/>
              </a:rPr>
              <a:t>Meeting and greeting visitors to the Family Birth Place.</a:t>
            </a:r>
          </a:p>
        </p:txBody>
      </p:sp>
      <p:sp>
        <p:nvSpPr>
          <p:cNvPr id="4" name="Rectangle 3"/>
          <p:cNvSpPr/>
          <p:nvPr/>
        </p:nvSpPr>
        <p:spPr>
          <a:xfrm>
            <a:off x="1680295" y="3181349"/>
            <a:ext cx="55929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Available o</a:t>
            </a:r>
            <a:r>
              <a:rPr lang="en-US" sz="3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pportunities vary</a:t>
            </a:r>
          </a:p>
          <a:p>
            <a:pPr algn="ctr"/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Currently no </a:t>
            </a:r>
            <a:r>
              <a:rPr lang="en-US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openings available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5129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ICU Waiting Room Receptionist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Volunteer serves as an information liaison for families of ICU/INCU patients.</a:t>
            </a:r>
            <a:r>
              <a:rPr lang="en-US" dirty="0"/>
              <a:t> 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69270" y="3771899"/>
            <a:ext cx="4786439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Opportunities available </a:t>
            </a:r>
          </a:p>
          <a:p>
            <a:pPr algn="ctr"/>
            <a:r>
              <a:rPr lang="en-US" sz="3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most days and times</a:t>
            </a:r>
          </a:p>
          <a:p>
            <a:pPr algn="ctr"/>
            <a:endParaRPr lang="en-US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9823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Snack Cart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743575" cy="129312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>
                <a:latin typeface="+mn-lt"/>
              </a:rPr>
              <a:t>Provide complimentary snacks to any patient on 3100, 3200, or 3300 units that are prescribed specific diets.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95475" y="3419475"/>
            <a:ext cx="5314950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Evenings 5-7p only </a:t>
            </a:r>
          </a:p>
          <a:p>
            <a:pPr algn="ctr"/>
            <a:endParaRPr lang="en-US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Opportunities available </a:t>
            </a:r>
          </a:p>
          <a:p>
            <a:pPr algn="ctr"/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Wednesday, Friday, Saturday</a:t>
            </a:r>
            <a:endParaRPr lang="en-US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599" y="108902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7471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Unity at Ridgeway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6690"/>
            <a:ext cx="8229600" cy="199231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+mn-lt"/>
              </a:rPr>
              <a:t>Provide information, assistance and direction to tenants, visitors, staff and general public of Unity at Ridgeway building.  Engage with everyone who enters facility to initiate an outstanding patient experience.</a:t>
            </a:r>
          </a:p>
        </p:txBody>
      </p:sp>
      <p:sp>
        <p:nvSpPr>
          <p:cNvPr id="4" name="Rectangle 3"/>
          <p:cNvSpPr/>
          <p:nvPr/>
        </p:nvSpPr>
        <p:spPr>
          <a:xfrm>
            <a:off x="1128151" y="3920013"/>
            <a:ext cx="6449586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Weekday daytime o</a:t>
            </a:r>
            <a:r>
              <a:rPr lang="en-US" sz="3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pportunities </a:t>
            </a:r>
          </a:p>
          <a:p>
            <a:pPr algn="ctr"/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Currently seeking:</a:t>
            </a:r>
          </a:p>
          <a:p>
            <a:pPr algn="ctr"/>
            <a:r>
              <a:rPr lang="en-US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Monday and Wednesday 12-4p</a:t>
            </a:r>
          </a:p>
          <a:p>
            <a:pPr algn="ctr"/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Friday 8a-12p and 12-4p</a:t>
            </a:r>
            <a:endParaRPr lang="en-US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9418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Any questions/who do you contact? </a:t>
            </a:r>
          </a:p>
        </p:txBody>
      </p:sp>
      <p:pic>
        <p:nvPicPr>
          <p:cNvPr id="1026" name="Picture 2" descr="C:\Program Files (x86)\Microsoft Office\MEDIA\CAGCAT10\j0332268.wmf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356330"/>
            <a:ext cx="901700" cy="101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9700" y="1996440"/>
            <a:ext cx="669798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If you are interested in any of the opportunities please contact the Volunteer Office at Unity Hospital at:</a:t>
            </a:r>
          </a:p>
          <a:p>
            <a:endParaRPr lang="en-US" sz="2000" dirty="0"/>
          </a:p>
          <a:p>
            <a:r>
              <a:rPr lang="en-US" sz="2800" dirty="0"/>
              <a:t>	Katy Warner at 723-7101 or email her at kathryn.warner@rochesterregional.org</a:t>
            </a:r>
          </a:p>
        </p:txBody>
      </p:sp>
    </p:spTree>
    <p:extLst>
      <p:ext uri="{BB962C8B-B14F-4D97-AF65-F5344CB8AC3E}">
        <p14:creationId xmlns:p14="http://schemas.microsoft.com/office/powerpoint/2010/main" val="3178355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7840" y="2235200"/>
            <a:ext cx="8564880" cy="914400"/>
          </a:xfrm>
        </p:spPr>
        <p:txBody>
          <a:bodyPr>
            <a:normAutofit/>
          </a:bodyPr>
          <a:lstStyle/>
          <a:p>
            <a:r>
              <a:rPr lang="en-US" dirty="0"/>
              <a:t>From Volunteering to Health-Caring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97840" y="3789680"/>
            <a:ext cx="8412480" cy="1564640"/>
          </a:xfrm>
        </p:spPr>
        <p:txBody>
          <a:bodyPr>
            <a:normAutofit/>
          </a:bodyPr>
          <a:lstStyle/>
          <a:p>
            <a:r>
              <a:rPr lang="en-US" sz="1800" dirty="0"/>
              <a:t>Presented by</a:t>
            </a:r>
          </a:p>
          <a:p>
            <a:r>
              <a:rPr lang="en-US" sz="2000" dirty="0"/>
              <a:t>Doug Della Pietra, Manager, Volunteer &amp; Guest Services – Rochester General Hospital</a:t>
            </a:r>
          </a:p>
          <a:p>
            <a:r>
              <a:rPr lang="en-US" sz="2000" dirty="0"/>
              <a:t>Friday, October 5, 2018</a:t>
            </a:r>
          </a:p>
          <a:p>
            <a:r>
              <a:rPr lang="en-US" sz="2000" dirty="0"/>
              <a:t>College of Health Sciences and Technology, Rochester Institute of Technology</a:t>
            </a:r>
          </a:p>
        </p:txBody>
      </p:sp>
    </p:spTree>
    <p:extLst>
      <p:ext uri="{BB962C8B-B14F-4D97-AF65-F5344CB8AC3E}">
        <p14:creationId xmlns:p14="http://schemas.microsoft.com/office/powerpoint/2010/main" val="1969642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5080"/>
            <a:ext cx="8412480" cy="4729479"/>
          </a:xfrm>
        </p:spPr>
        <p:txBody>
          <a:bodyPr/>
          <a:lstStyle/>
          <a:p>
            <a:r>
              <a:rPr lang="en-US" dirty="0"/>
              <a:t>Increase the human touch</a:t>
            </a:r>
          </a:p>
          <a:p>
            <a:r>
              <a:rPr lang="en-US" dirty="0"/>
              <a:t>Have flexible, unrestricted time</a:t>
            </a:r>
          </a:p>
          <a:p>
            <a:r>
              <a:rPr lang="en-US" dirty="0"/>
              <a:t>+ Effect on patient happiness, loneliness and comfort</a:t>
            </a:r>
          </a:p>
          <a:p>
            <a:r>
              <a:rPr lang="en-US" dirty="0"/>
              <a:t>Support busy staff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0" y="0"/>
            <a:ext cx="9144000" cy="86656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274C87"/>
                </a:solidFill>
                <a:latin typeface="Cambria"/>
                <a:ea typeface="+mj-ea"/>
                <a:cs typeface="Cambria"/>
              </a:defRPr>
            </a:lvl1pPr>
          </a:lstStyle>
          <a:p>
            <a:pPr marL="233363"/>
            <a:r>
              <a:rPr lang="en-US" b="1" dirty="0"/>
              <a:t>Volunteers – in the hospital…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92369"/>
            <a:ext cx="2194560" cy="1641251"/>
          </a:xfrm>
          <a:prstGeom prst="rect">
            <a:avLst/>
          </a:prstGeom>
          <a:ln w="28575" cap="sq">
            <a:solidFill>
              <a:srgbClr val="274C8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997781"/>
            <a:ext cx="2194560" cy="1644726"/>
          </a:xfrm>
          <a:prstGeom prst="rect">
            <a:avLst/>
          </a:prstGeom>
          <a:ln w="28575" cap="sq">
            <a:solidFill>
              <a:srgbClr val="274C8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3912994"/>
            <a:ext cx="1645920" cy="1964781"/>
          </a:xfrm>
          <a:prstGeom prst="rect">
            <a:avLst/>
          </a:prstGeom>
          <a:ln w="28575">
            <a:solidFill>
              <a:srgbClr val="274C87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0" y="3868827"/>
            <a:ext cx="1645920" cy="2468880"/>
          </a:xfrm>
          <a:prstGeom prst="rect">
            <a:avLst/>
          </a:prstGeom>
          <a:ln w="28575">
            <a:solidFill>
              <a:srgbClr val="274C87"/>
            </a:solidFill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2FF6-080F-E643-A044-4BACDCD55E1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61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86D76D-CDAF-C748-B092-74908833A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658" y="2448878"/>
            <a:ext cx="7000308" cy="1362075"/>
          </a:xfrm>
        </p:spPr>
        <p:txBody>
          <a:bodyPr/>
          <a:lstStyle/>
          <a:p>
            <a:pPr algn="ctr"/>
            <a:r>
              <a:rPr lang="en-US" dirty="0"/>
              <a:t>Please Sign in!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83ED9B-3704-6A4D-BF41-A05DDDB00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85" y="429835"/>
            <a:ext cx="8676167" cy="592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33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10160" y="0"/>
            <a:ext cx="9144000" cy="86656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274C87"/>
                </a:solidFill>
                <a:latin typeface="Cambria"/>
                <a:ea typeface="+mj-ea"/>
                <a:cs typeface="Cambria"/>
              </a:defRPr>
            </a:lvl1pPr>
          </a:lstStyle>
          <a:p>
            <a:pPr marL="233363"/>
            <a:r>
              <a:rPr lang="en-US" b="1" dirty="0"/>
              <a:t>Volunteer Goals and Hopes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1633728"/>
            <a:ext cx="7863840" cy="3590544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2FF6-080F-E643-A044-4BACDCD55E1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18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10160" y="0"/>
            <a:ext cx="9144000" cy="86656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274C87"/>
                </a:solidFill>
                <a:latin typeface="Cambria"/>
                <a:ea typeface="+mj-ea"/>
                <a:cs typeface="Cambria"/>
              </a:defRPr>
            </a:lvl1pPr>
          </a:lstStyle>
          <a:p>
            <a:pPr marL="233363"/>
            <a:r>
              <a:rPr lang="en-US" b="1" dirty="0"/>
              <a:t>College Student Options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2FF6-080F-E643-A044-4BACDCD55E1A}" type="slidenum">
              <a:rPr lang="en-US" smtClean="0"/>
              <a:t>21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774" y="1747203"/>
            <a:ext cx="1779477" cy="347472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74" t="18719" r="12327" b="12541"/>
          <a:stretch/>
        </p:blipFill>
        <p:spPr bwMode="auto">
          <a:xfrm>
            <a:off x="4582160" y="2143760"/>
            <a:ext cx="329184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23080" y="4338002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Year-Round Assignments</a:t>
            </a:r>
          </a:p>
        </p:txBody>
      </p:sp>
    </p:spTree>
    <p:extLst>
      <p:ext uri="{BB962C8B-B14F-4D97-AF65-F5344CB8AC3E}">
        <p14:creationId xmlns:p14="http://schemas.microsoft.com/office/powerpoint/2010/main" val="83723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Medical Pathfinder Program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 Overview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34" y="2910840"/>
            <a:ext cx="1779477" cy="347472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57536450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0" y="0"/>
            <a:ext cx="9144000" cy="86656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274C87"/>
                </a:solidFill>
                <a:latin typeface="Cambria"/>
                <a:ea typeface="+mj-ea"/>
                <a:cs typeface="Cambria"/>
              </a:defRPr>
            </a:lvl1pPr>
          </a:lstStyle>
          <a:p>
            <a:pPr marL="233363"/>
            <a:r>
              <a:rPr lang="en-US" b="1" dirty="0"/>
              <a:t>Program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 School &amp; College students</a:t>
            </a:r>
          </a:p>
          <a:p>
            <a:r>
              <a:rPr lang="en-US" dirty="0"/>
              <a:t>Once-a-week for 3-4 hours</a:t>
            </a:r>
          </a:p>
          <a:p>
            <a:r>
              <a:rPr lang="en-US" dirty="0"/>
              <a:t>Program Sessions</a:t>
            </a:r>
          </a:p>
          <a:p>
            <a:pPr lvl="1"/>
            <a:r>
              <a:rPr lang="en-US" dirty="0"/>
              <a:t>Spring (March – June)</a:t>
            </a:r>
          </a:p>
          <a:p>
            <a:pPr lvl="1"/>
            <a:r>
              <a:rPr lang="en-US" dirty="0"/>
              <a:t>Summer (4-week long sessions)</a:t>
            </a:r>
          </a:p>
          <a:p>
            <a:pPr lvl="1"/>
            <a:r>
              <a:rPr lang="en-US" dirty="0"/>
              <a:t>Fall/Winter (Nov. – mid-February)</a:t>
            </a:r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630" y="1812290"/>
            <a:ext cx="244017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D272FF6-080F-E643-A044-4BACDCD55E1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88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0" y="0"/>
            <a:ext cx="9144000" cy="86656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274C87"/>
                </a:solidFill>
                <a:latin typeface="Cambria"/>
                <a:ea typeface="+mj-ea"/>
                <a:cs typeface="Cambria"/>
              </a:defRPr>
            </a:lvl1pPr>
          </a:lstStyle>
          <a:p>
            <a:pPr marL="233363"/>
            <a:r>
              <a:rPr lang="en-US" b="1" dirty="0"/>
              <a:t>Eligibility Requirements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200" y="1189354"/>
            <a:ext cx="8686800" cy="4337685"/>
          </a:xfrm>
        </p:spPr>
        <p:txBody>
          <a:bodyPr>
            <a:noAutofit/>
          </a:bodyPr>
          <a:lstStyle/>
          <a:p>
            <a:pPr marL="457200" indent="-457200">
              <a:spcBef>
                <a:spcPts val="300"/>
              </a:spcBef>
            </a:pPr>
            <a:r>
              <a:rPr lang="en-US" sz="3200" dirty="0"/>
              <a:t>Complete all of the onboarding steps, especially</a:t>
            </a:r>
          </a:p>
          <a:p>
            <a:pPr marL="1257300" lvl="2" indent="-457200">
              <a:spcBef>
                <a:spcPts val="300"/>
              </a:spcBef>
              <a:buFont typeface="Arial Narrow" panose="020B0606020202030204" pitchFamily="34" charset="0"/>
              <a:buChar char="—"/>
            </a:pPr>
            <a:r>
              <a:rPr lang="en-US" sz="2800" dirty="0"/>
              <a:t>Group Interview</a:t>
            </a:r>
          </a:p>
          <a:p>
            <a:pPr marL="1257300" lvl="2" indent="-457200">
              <a:spcBef>
                <a:spcPts val="300"/>
              </a:spcBef>
              <a:buFont typeface="Arial Narrow" panose="020B0606020202030204" pitchFamily="34" charset="0"/>
              <a:buChar char="—"/>
            </a:pPr>
            <a:r>
              <a:rPr lang="en-US" sz="2800" dirty="0"/>
              <a:t>Health Screening</a:t>
            </a:r>
          </a:p>
          <a:p>
            <a:pPr marL="1257300" lvl="2" indent="-457200">
              <a:spcBef>
                <a:spcPts val="300"/>
              </a:spcBef>
              <a:buFont typeface="Arial Narrow" panose="020B0606020202030204" pitchFamily="34" charset="0"/>
              <a:buChar char="—"/>
            </a:pPr>
            <a:r>
              <a:rPr lang="en-US" sz="2800" dirty="0"/>
              <a:t>In-Classroom Orientation</a:t>
            </a:r>
          </a:p>
          <a:p>
            <a:pPr marL="457200" indent="-457200">
              <a:spcBef>
                <a:spcPts val="300"/>
              </a:spcBef>
            </a:pPr>
            <a:r>
              <a:rPr lang="en-US" sz="3200" dirty="0"/>
              <a:t>Have availability to</a:t>
            </a:r>
          </a:p>
          <a:p>
            <a:pPr marL="1257300" lvl="2" indent="-457200">
              <a:spcBef>
                <a:spcPts val="300"/>
              </a:spcBef>
              <a:buFont typeface="Arial Narrow" panose="020B0606020202030204" pitchFamily="34" charset="0"/>
              <a:buChar char="—"/>
            </a:pPr>
            <a:r>
              <a:rPr lang="en-US" sz="2800" dirty="0"/>
              <a:t>Volunteer at least one, 3-4 hour shift per week </a:t>
            </a:r>
          </a:p>
          <a:p>
            <a:pPr marL="1257300" lvl="2" indent="-457200">
              <a:spcBef>
                <a:spcPts val="300"/>
              </a:spcBef>
              <a:buFont typeface="Arial Narrow" panose="020B0606020202030204" pitchFamily="34" charset="0"/>
              <a:buChar char="—"/>
            </a:pPr>
            <a:r>
              <a:rPr lang="en-US" sz="2800" dirty="0"/>
              <a:t>Attend every week </a:t>
            </a:r>
          </a:p>
          <a:p>
            <a:pPr marL="1257300" lvl="2" indent="-457200">
              <a:spcBef>
                <a:spcPts val="300"/>
              </a:spcBef>
              <a:buFont typeface="Arial Narrow" panose="020B0606020202030204" pitchFamily="34" charset="0"/>
              <a:buChar char="—"/>
            </a:pPr>
            <a:r>
              <a:rPr lang="en-US" sz="2800" dirty="0"/>
              <a:t>Participate in entire program – from beginning to end</a:t>
            </a:r>
          </a:p>
        </p:txBody>
      </p:sp>
      <p:sp>
        <p:nvSpPr>
          <p:cNvPr id="5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D272FF6-080F-E643-A044-4BACDCD55E1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53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0" y="0"/>
            <a:ext cx="9144000" cy="86656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274C87"/>
                </a:solidFill>
                <a:latin typeface="Cambria"/>
                <a:ea typeface="+mj-ea"/>
                <a:cs typeface="Cambria"/>
              </a:defRPr>
            </a:lvl1pPr>
          </a:lstStyle>
          <a:p>
            <a:pPr marL="233363"/>
            <a:r>
              <a:rPr lang="en-US" b="1" dirty="0"/>
              <a:t>Typical vs. Rare/Infrequent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Typical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“Insider’s hospital view” </a:t>
            </a:r>
          </a:p>
          <a:p>
            <a:r>
              <a:rPr lang="en-US" sz="2800" dirty="0"/>
              <a:t>See different types of medical professionals </a:t>
            </a:r>
          </a:p>
          <a:p>
            <a:r>
              <a:rPr lang="en-US" sz="2800" dirty="0"/>
              <a:t>Opportunities to talk to medical professionals </a:t>
            </a:r>
          </a:p>
          <a:p>
            <a:r>
              <a:rPr lang="en-US" sz="2800" dirty="0"/>
              <a:t>Shadow/Assist care techs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Rare/Infrequent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Observe/shadow doctors</a:t>
            </a:r>
          </a:p>
          <a:p>
            <a:r>
              <a:rPr lang="en-US" sz="2800" dirty="0"/>
              <a:t>Observe/shadow nurses</a:t>
            </a:r>
          </a:p>
          <a:p>
            <a:r>
              <a:rPr lang="en-US" sz="2800" dirty="0"/>
              <a:t>See a procedure/surgery</a:t>
            </a:r>
          </a:p>
          <a:p>
            <a:r>
              <a:rPr lang="en-US" sz="2800" dirty="0"/>
              <a:t>Get cross-specialty exposure (education)</a:t>
            </a:r>
          </a:p>
          <a:p>
            <a:r>
              <a:rPr lang="en-US" sz="2800" dirty="0"/>
              <a:t>Network with doctors</a:t>
            </a:r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D272FF6-080F-E643-A044-4BACDCD55E1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33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1047433"/>
            <a:ext cx="4040188" cy="639762"/>
          </a:xfrm>
        </p:spPr>
        <p:txBody>
          <a:bodyPr>
            <a:normAutofit/>
          </a:bodyPr>
          <a:lstStyle/>
          <a:p>
            <a:r>
              <a:rPr lang="en-US" sz="3200" dirty="0"/>
              <a:t>Inpatient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738310"/>
            <a:ext cx="4040188" cy="4682810"/>
          </a:xfrm>
        </p:spPr>
        <p:txBody>
          <a:bodyPr>
            <a:normAutofit/>
          </a:bodyPr>
          <a:lstStyle/>
          <a:p>
            <a:pPr>
              <a:spcBef>
                <a:spcPts val="500"/>
              </a:spcBef>
            </a:pPr>
            <a:r>
              <a:rPr lang="en-US" sz="2800" dirty="0"/>
              <a:t>Cardiac</a:t>
            </a:r>
          </a:p>
          <a:p>
            <a:pPr>
              <a:spcBef>
                <a:spcPts val="500"/>
              </a:spcBef>
            </a:pPr>
            <a:r>
              <a:rPr lang="en-US" sz="2800" dirty="0"/>
              <a:t>General medicine</a:t>
            </a:r>
          </a:p>
          <a:p>
            <a:pPr>
              <a:spcBef>
                <a:spcPts val="500"/>
              </a:spcBef>
            </a:pPr>
            <a:r>
              <a:rPr lang="en-US" sz="2800" dirty="0"/>
              <a:t>General surgery</a:t>
            </a:r>
          </a:p>
          <a:p>
            <a:pPr>
              <a:spcBef>
                <a:spcPts val="500"/>
              </a:spcBef>
            </a:pPr>
            <a:r>
              <a:rPr lang="en-US" sz="2800" dirty="0"/>
              <a:t>Maternity</a:t>
            </a:r>
          </a:p>
          <a:p>
            <a:pPr>
              <a:spcBef>
                <a:spcPts val="500"/>
              </a:spcBef>
            </a:pPr>
            <a:r>
              <a:rPr lang="en-US" sz="2800" dirty="0"/>
              <a:t>Medical Oncology </a:t>
            </a:r>
          </a:p>
          <a:p>
            <a:pPr>
              <a:spcBef>
                <a:spcPts val="500"/>
              </a:spcBef>
            </a:pPr>
            <a:r>
              <a:rPr lang="en-US" sz="2800" dirty="0"/>
              <a:t>Orthopedics</a:t>
            </a:r>
          </a:p>
          <a:p>
            <a:pPr>
              <a:spcBef>
                <a:spcPts val="500"/>
              </a:spcBef>
            </a:pPr>
            <a:r>
              <a:rPr lang="en-US" sz="2800" dirty="0"/>
              <a:t>Pulmonary</a:t>
            </a:r>
          </a:p>
          <a:p>
            <a:pPr>
              <a:spcBef>
                <a:spcPts val="500"/>
              </a:spcBef>
            </a:pPr>
            <a:r>
              <a:rPr lang="en-US" sz="2800" dirty="0"/>
              <a:t>Stroke</a:t>
            </a:r>
          </a:p>
          <a:p>
            <a:pPr>
              <a:spcBef>
                <a:spcPts val="500"/>
              </a:spcBef>
            </a:pPr>
            <a:r>
              <a:rPr lang="en-US" sz="2800" dirty="0"/>
              <a:t>Vascular </a:t>
            </a:r>
          </a:p>
          <a:p>
            <a:pPr>
              <a:spcBef>
                <a:spcPts val="500"/>
              </a:spcBef>
            </a:pPr>
            <a:endParaRPr lang="en-US" sz="28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645025" y="1047433"/>
            <a:ext cx="4041775" cy="639762"/>
          </a:xfrm>
        </p:spPr>
        <p:txBody>
          <a:bodyPr>
            <a:normAutofit/>
          </a:bodyPr>
          <a:lstStyle/>
          <a:p>
            <a:r>
              <a:rPr lang="en-US" sz="3200" dirty="0"/>
              <a:t>Outpatient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634865" y="1739581"/>
            <a:ext cx="4498975" cy="3951288"/>
          </a:xfrm>
        </p:spPr>
        <p:txBody>
          <a:bodyPr>
            <a:normAutofit/>
          </a:bodyPr>
          <a:lstStyle/>
          <a:p>
            <a:pPr>
              <a:spcBef>
                <a:spcPts val="500"/>
              </a:spcBef>
            </a:pPr>
            <a:r>
              <a:rPr lang="en-US" sz="2800" dirty="0"/>
              <a:t>Adult Emergency</a:t>
            </a:r>
          </a:p>
          <a:p>
            <a:pPr>
              <a:spcBef>
                <a:spcPts val="500"/>
              </a:spcBef>
            </a:pPr>
            <a:r>
              <a:rPr lang="en-US" sz="2800" dirty="0"/>
              <a:t>Pediatric Emergency</a:t>
            </a:r>
          </a:p>
          <a:p>
            <a:pPr>
              <a:spcBef>
                <a:spcPts val="500"/>
              </a:spcBef>
            </a:pPr>
            <a:r>
              <a:rPr lang="en-US" sz="2800" dirty="0"/>
              <a:t>Dialysis </a:t>
            </a:r>
          </a:p>
          <a:p>
            <a:pPr lvl="1">
              <a:spcBef>
                <a:spcPts val="500"/>
              </a:spcBef>
            </a:pPr>
            <a:r>
              <a:rPr lang="en-US" dirty="0"/>
              <a:t>East Ridge Road, near RGH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0160" y="0"/>
            <a:ext cx="9144000" cy="86656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274C87"/>
                </a:solidFill>
                <a:latin typeface="Cambria"/>
                <a:ea typeface="+mj-ea"/>
                <a:cs typeface="Cambria"/>
              </a:defRPr>
            </a:lvl1pPr>
          </a:lstStyle>
          <a:p>
            <a:pPr marL="233363"/>
            <a:r>
              <a:rPr lang="en-US" b="1" dirty="0"/>
              <a:t>Available Specialty Areas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2FF6-080F-E643-A044-4BACDCD55E1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4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1047433"/>
            <a:ext cx="4040188" cy="639762"/>
          </a:xfrm>
        </p:spPr>
        <p:txBody>
          <a:bodyPr>
            <a:normAutofit/>
          </a:bodyPr>
          <a:lstStyle/>
          <a:p>
            <a:r>
              <a:rPr lang="en-US" sz="3200" dirty="0"/>
              <a:t>Patient Care Areas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738310"/>
            <a:ext cx="4040188" cy="4682810"/>
          </a:xfrm>
        </p:spPr>
        <p:txBody>
          <a:bodyPr>
            <a:normAutofit/>
          </a:bodyPr>
          <a:lstStyle/>
          <a:p>
            <a:pPr>
              <a:spcBef>
                <a:spcPts val="500"/>
              </a:spcBef>
            </a:pPr>
            <a:r>
              <a:rPr lang="en-US" sz="2800" dirty="0"/>
              <a:t>Restock supplies</a:t>
            </a:r>
          </a:p>
          <a:p>
            <a:pPr>
              <a:spcBef>
                <a:spcPts val="500"/>
              </a:spcBef>
            </a:pPr>
            <a:r>
              <a:rPr lang="en-US" sz="2800" dirty="0"/>
              <a:t>Deliver meal trays, snacks</a:t>
            </a:r>
          </a:p>
          <a:p>
            <a:pPr>
              <a:spcBef>
                <a:spcPts val="500"/>
              </a:spcBef>
            </a:pPr>
            <a:r>
              <a:rPr lang="en-US" sz="2800" dirty="0"/>
              <a:t>Clean patient equipment</a:t>
            </a:r>
          </a:p>
          <a:p>
            <a:pPr>
              <a:spcBef>
                <a:spcPts val="500"/>
              </a:spcBef>
            </a:pPr>
            <a:r>
              <a:rPr lang="en-US" sz="2800" dirty="0"/>
              <a:t>Refill water</a:t>
            </a:r>
          </a:p>
          <a:p>
            <a:pPr>
              <a:spcBef>
                <a:spcPts val="500"/>
              </a:spcBef>
            </a:pPr>
            <a:r>
              <a:rPr lang="en-US" sz="2800" dirty="0"/>
              <a:t>Socialize with patients</a:t>
            </a:r>
          </a:p>
          <a:p>
            <a:pPr>
              <a:spcBef>
                <a:spcPts val="500"/>
              </a:spcBef>
            </a:pPr>
            <a:r>
              <a:rPr lang="en-US" sz="2800" dirty="0"/>
              <a:t>Respond to call lights</a:t>
            </a:r>
          </a:p>
          <a:p>
            <a:pPr>
              <a:spcBef>
                <a:spcPts val="500"/>
              </a:spcBef>
            </a:pPr>
            <a:r>
              <a:rPr lang="en-US" sz="2800" dirty="0"/>
              <a:t>Conduct safety rounds</a:t>
            </a:r>
          </a:p>
          <a:p>
            <a:pPr>
              <a:spcBef>
                <a:spcPts val="500"/>
              </a:spcBef>
            </a:pPr>
            <a:r>
              <a:rPr lang="en-US" sz="2800" dirty="0"/>
              <a:t>Discharge patients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645025" y="1047433"/>
            <a:ext cx="4041775" cy="639762"/>
          </a:xfrm>
        </p:spPr>
        <p:txBody>
          <a:bodyPr>
            <a:normAutofit/>
          </a:bodyPr>
          <a:lstStyle/>
          <a:p>
            <a:r>
              <a:rPr lang="en-US" sz="3200" dirty="0"/>
              <a:t>Hospitality / Support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634865" y="1739581"/>
            <a:ext cx="4498975" cy="3951288"/>
          </a:xfrm>
        </p:spPr>
        <p:txBody>
          <a:bodyPr>
            <a:normAutofit/>
          </a:bodyPr>
          <a:lstStyle/>
          <a:p>
            <a:pPr>
              <a:spcBef>
                <a:spcPts val="500"/>
              </a:spcBef>
            </a:pPr>
            <a:r>
              <a:rPr lang="en-US" sz="2800" dirty="0"/>
              <a:t>Warm welcomes</a:t>
            </a:r>
          </a:p>
          <a:p>
            <a:pPr>
              <a:spcBef>
                <a:spcPts val="500"/>
              </a:spcBef>
            </a:pPr>
            <a:r>
              <a:rPr lang="en-US" sz="2800" dirty="0"/>
              <a:t>Gracious good-byes</a:t>
            </a:r>
          </a:p>
          <a:p>
            <a:pPr>
              <a:spcBef>
                <a:spcPts val="500"/>
              </a:spcBef>
            </a:pPr>
            <a:r>
              <a:rPr lang="en-US" sz="2800" dirty="0"/>
              <a:t>Way-finding support</a:t>
            </a:r>
          </a:p>
          <a:p>
            <a:pPr>
              <a:spcBef>
                <a:spcPts val="500"/>
              </a:spcBef>
            </a:pPr>
            <a:r>
              <a:rPr lang="en-US" sz="2800" dirty="0"/>
              <a:t>Walking/escorting</a:t>
            </a:r>
          </a:p>
          <a:p>
            <a:pPr>
              <a:spcBef>
                <a:spcPts val="500"/>
              </a:spcBef>
            </a:pPr>
            <a:r>
              <a:rPr lang="en-US" sz="2800" dirty="0"/>
              <a:t>Wheelchair assistance</a:t>
            </a:r>
          </a:p>
          <a:p>
            <a:pPr>
              <a:spcBef>
                <a:spcPts val="500"/>
              </a:spcBef>
            </a:pPr>
            <a:r>
              <a:rPr lang="en-US" sz="2800" dirty="0"/>
              <a:t>Discharge patients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0160" y="0"/>
            <a:ext cx="9144000" cy="86656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274C87"/>
                </a:solidFill>
                <a:latin typeface="Cambria"/>
                <a:ea typeface="+mj-ea"/>
                <a:cs typeface="Cambria"/>
              </a:defRPr>
            </a:lvl1pPr>
          </a:lstStyle>
          <a:p>
            <a:pPr marL="233363"/>
            <a:r>
              <a:rPr lang="en-US" b="1" dirty="0"/>
              <a:t>Volunteer Activities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2FF6-080F-E643-A044-4BACDCD55E1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68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1047433"/>
            <a:ext cx="4040188" cy="639762"/>
          </a:xfrm>
        </p:spPr>
        <p:txBody>
          <a:bodyPr>
            <a:normAutofit/>
          </a:bodyPr>
          <a:lstStyle/>
          <a:p>
            <a:pPr>
              <a:spcBef>
                <a:spcPts val="500"/>
              </a:spcBef>
            </a:pPr>
            <a:r>
              <a:rPr lang="en-US" sz="3200" dirty="0"/>
              <a:t>Monday-Friday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738310"/>
            <a:ext cx="4040188" cy="4682810"/>
          </a:xfrm>
        </p:spPr>
        <p:txBody>
          <a:bodyPr>
            <a:normAutofit/>
          </a:bodyPr>
          <a:lstStyle/>
          <a:p>
            <a:pPr>
              <a:spcBef>
                <a:spcPts val="500"/>
              </a:spcBef>
            </a:pPr>
            <a:r>
              <a:rPr lang="en-US" sz="2800" dirty="0"/>
              <a:t>Morning (8am-noon)</a:t>
            </a:r>
          </a:p>
          <a:p>
            <a:pPr>
              <a:spcBef>
                <a:spcPts val="500"/>
              </a:spcBef>
            </a:pPr>
            <a:r>
              <a:rPr lang="en-US" sz="2800" dirty="0"/>
              <a:t>Crossover (10am-2pm)</a:t>
            </a:r>
          </a:p>
          <a:p>
            <a:pPr>
              <a:spcBef>
                <a:spcPts val="500"/>
              </a:spcBef>
            </a:pPr>
            <a:r>
              <a:rPr lang="en-US" sz="2800" dirty="0"/>
              <a:t>Afternoon (Noon-4pm)</a:t>
            </a:r>
          </a:p>
          <a:p>
            <a:pPr>
              <a:spcBef>
                <a:spcPts val="500"/>
              </a:spcBef>
            </a:pPr>
            <a:r>
              <a:rPr lang="en-US" sz="2800" dirty="0"/>
              <a:t>Late Afternoon/Evening  (4-7pm or 5-9pm)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645025" y="1018859"/>
            <a:ext cx="4041775" cy="639762"/>
          </a:xfrm>
        </p:spPr>
        <p:txBody>
          <a:bodyPr>
            <a:normAutofit/>
          </a:bodyPr>
          <a:lstStyle/>
          <a:p>
            <a:pPr>
              <a:spcBef>
                <a:spcPts val="500"/>
              </a:spcBef>
            </a:pPr>
            <a:r>
              <a:rPr lang="en-US" sz="3200" dirty="0"/>
              <a:t>Saturdays / Sundays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645025" y="1698306"/>
            <a:ext cx="4041775" cy="3951288"/>
          </a:xfrm>
        </p:spPr>
        <p:txBody>
          <a:bodyPr>
            <a:normAutofit/>
          </a:bodyPr>
          <a:lstStyle/>
          <a:p>
            <a:pPr>
              <a:spcBef>
                <a:spcPts val="500"/>
              </a:spcBef>
            </a:pPr>
            <a:r>
              <a:rPr lang="en-US" sz="2800" dirty="0"/>
              <a:t>Morning (9am-1pm)</a:t>
            </a:r>
          </a:p>
          <a:p>
            <a:pPr>
              <a:spcBef>
                <a:spcPts val="500"/>
              </a:spcBef>
            </a:pPr>
            <a:r>
              <a:rPr lang="en-US" sz="2800" dirty="0"/>
              <a:t>Crossover (10am-2pm)</a:t>
            </a:r>
          </a:p>
          <a:p>
            <a:pPr>
              <a:spcBef>
                <a:spcPts val="500"/>
              </a:spcBef>
            </a:pPr>
            <a:r>
              <a:rPr lang="en-US" sz="2800" dirty="0"/>
              <a:t>Afternoon (1-4pm)</a:t>
            </a:r>
          </a:p>
          <a:p>
            <a:pPr>
              <a:spcBef>
                <a:spcPts val="500"/>
              </a:spcBef>
            </a:pPr>
            <a:r>
              <a:rPr lang="en-US" sz="2800" dirty="0"/>
              <a:t>Late Afternoon/Evening  (4-7pm or 5-9pm)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0" y="0"/>
            <a:ext cx="9144000" cy="86656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274C87"/>
                </a:solidFill>
                <a:latin typeface="Cambria"/>
                <a:ea typeface="+mj-ea"/>
                <a:cs typeface="Cambria"/>
              </a:defRPr>
            </a:lvl1pPr>
          </a:lstStyle>
          <a:p>
            <a:pPr marL="233363"/>
            <a:r>
              <a:rPr lang="en-US" b="1" dirty="0"/>
              <a:t>Volunteer Shifts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2FF6-080F-E643-A044-4BACDCD55E1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13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build="p"/>
      <p:bldP spid="9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1047433"/>
            <a:ext cx="4040188" cy="639762"/>
          </a:xfrm>
        </p:spPr>
        <p:txBody>
          <a:bodyPr>
            <a:normAutofit/>
          </a:bodyPr>
          <a:lstStyle/>
          <a:p>
            <a:pPr>
              <a:spcBef>
                <a:spcPts val="500"/>
              </a:spcBef>
            </a:pPr>
            <a:r>
              <a:rPr lang="en-US" sz="3200" dirty="0"/>
              <a:t>Fall-Winter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5090160" y="1018859"/>
            <a:ext cx="3596640" cy="639762"/>
          </a:xfrm>
        </p:spPr>
        <p:txBody>
          <a:bodyPr>
            <a:normAutofit/>
          </a:bodyPr>
          <a:lstStyle/>
          <a:p>
            <a:pPr>
              <a:spcBef>
                <a:spcPts val="500"/>
              </a:spcBef>
            </a:pPr>
            <a:r>
              <a:rPr lang="en-US" sz="3200" dirty="0"/>
              <a:t>Spring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0" y="0"/>
            <a:ext cx="9144000" cy="86656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274C87"/>
                </a:solidFill>
                <a:latin typeface="Cambria"/>
                <a:ea typeface="+mj-ea"/>
                <a:cs typeface="Cambria"/>
              </a:defRPr>
            </a:lvl1pPr>
          </a:lstStyle>
          <a:p>
            <a:pPr marL="233363"/>
            <a:r>
              <a:rPr lang="en-US" b="1" dirty="0"/>
              <a:t>Fall/Winter &amp; Spring Dates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2FF6-080F-E643-A044-4BACDCD55E1A}" type="slidenum">
              <a:rPr lang="en-US" smtClean="0"/>
              <a:t>29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38480" y="1744026"/>
          <a:ext cx="3840480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Step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Dates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Narrow" panose="020B0606020202030204" pitchFamily="34" charset="0"/>
                        </a:rPr>
                        <a:t>Application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Narrow" panose="020B0606020202030204" pitchFamily="34" charset="0"/>
                        </a:rPr>
                        <a:t>By Sept.</a:t>
                      </a:r>
                      <a:r>
                        <a:rPr lang="en-US" sz="2000" baseline="0" dirty="0">
                          <a:latin typeface="Arial Narrow" panose="020B0606020202030204" pitchFamily="34" charset="0"/>
                        </a:rPr>
                        <a:t> 21</a:t>
                      </a:r>
                      <a:r>
                        <a:rPr lang="en-US" sz="2000" baseline="30000" dirty="0">
                          <a:latin typeface="Arial Narrow" panose="020B0606020202030204" pitchFamily="34" charset="0"/>
                        </a:rPr>
                        <a:t>st</a:t>
                      </a:r>
                      <a:r>
                        <a:rPr lang="en-US" sz="2000" baseline="0" dirty="0">
                          <a:latin typeface="Arial Narrow" panose="020B0606020202030204" pitchFamily="34" charset="0"/>
                        </a:rPr>
                        <a:t> </a:t>
                      </a:r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Narrow" panose="020B0606020202030204" pitchFamily="34" charset="0"/>
                        </a:rPr>
                        <a:t>Group Interviews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Narrow" panose="020B0606020202030204" pitchFamily="34" charset="0"/>
                        </a:rPr>
                        <a:t>Last week of September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Narrow" panose="020B0606020202030204" pitchFamily="34" charset="0"/>
                        </a:rPr>
                        <a:t>Placements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Narrow" panose="020B0606020202030204" pitchFamily="34" charset="0"/>
                        </a:rPr>
                        <a:t>By October 3</a:t>
                      </a:r>
                      <a:r>
                        <a:rPr lang="en-US" sz="2000" baseline="30000" dirty="0">
                          <a:latin typeface="Arial Narrow" panose="020B0606020202030204" pitchFamily="34" charset="0"/>
                        </a:rPr>
                        <a:t>rd</a:t>
                      </a:r>
                      <a:r>
                        <a:rPr lang="en-US" sz="2000" dirty="0">
                          <a:latin typeface="Arial Narrow" panose="020B0606020202030204" pitchFamily="34" charset="0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Narrow" panose="020B0606020202030204" pitchFamily="34" charset="0"/>
                        </a:rPr>
                        <a:t>Health Screening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Narrow" panose="020B0606020202030204" pitchFamily="34" charset="0"/>
                        </a:rPr>
                        <a:t>October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Narrow" panose="020B0606020202030204" pitchFamily="34" charset="0"/>
                        </a:rPr>
                        <a:t>Orientation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Narrow" panose="020B0606020202030204" pitchFamily="34" charset="0"/>
                        </a:rPr>
                        <a:t>October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Narrow" panose="020B0606020202030204" pitchFamily="34" charset="0"/>
                        </a:rPr>
                        <a:t>Start</a:t>
                      </a:r>
                      <a:r>
                        <a:rPr lang="en-US" sz="2000" baseline="0" dirty="0">
                          <a:latin typeface="Arial Narrow" panose="020B0606020202030204" pitchFamily="34" charset="0"/>
                        </a:rPr>
                        <a:t> of Program</a:t>
                      </a:r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Narrow" panose="020B0606020202030204" pitchFamily="34" charset="0"/>
                        </a:rPr>
                        <a:t>November 4</a:t>
                      </a:r>
                      <a:r>
                        <a:rPr lang="en-US" sz="2000" baseline="30000" dirty="0">
                          <a:latin typeface="Arial Narrow" panose="020B0606020202030204" pitchFamily="34" charset="0"/>
                        </a:rPr>
                        <a:t>th</a:t>
                      </a:r>
                      <a:r>
                        <a:rPr lang="en-US" sz="2000" dirty="0">
                          <a:latin typeface="Arial Narrow" panose="020B0606020202030204" pitchFamily="34" charset="0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Narrow" panose="020B0606020202030204" pitchFamily="34" charset="0"/>
                        </a:rPr>
                        <a:t>End of Program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Narrow" panose="020B0606020202030204" pitchFamily="34" charset="0"/>
                        </a:rPr>
                        <a:t>February 16</a:t>
                      </a:r>
                      <a:r>
                        <a:rPr lang="en-US" sz="2000" baseline="30000" dirty="0">
                          <a:latin typeface="Arial Narrow" panose="020B0606020202030204" pitchFamily="34" charset="0"/>
                        </a:rPr>
                        <a:t>th</a:t>
                      </a:r>
                      <a:r>
                        <a:rPr lang="en-US" sz="2000" dirty="0">
                          <a:latin typeface="Arial Narrow" panose="020B0606020202030204" pitchFamily="34" charset="0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Narrow" panose="020B0606020202030204" pitchFamily="34" charset="0"/>
                        </a:rPr>
                        <a:t>Program</a:t>
                      </a:r>
                      <a:r>
                        <a:rPr lang="en-US" sz="2000" baseline="0" dirty="0">
                          <a:latin typeface="Arial Narrow" panose="020B0606020202030204" pitchFamily="34" charset="0"/>
                        </a:rPr>
                        <a:t> Length</a:t>
                      </a:r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Narrow" panose="020B0606020202030204" pitchFamily="34" charset="0"/>
                        </a:rPr>
                        <a:t>15 weeks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5090160" y="1744026"/>
          <a:ext cx="3840480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Step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Dates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Narrow" panose="020B0606020202030204" pitchFamily="34" charset="0"/>
                        </a:rPr>
                        <a:t>Application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Narrow" panose="020B0606020202030204" pitchFamily="34" charset="0"/>
                        </a:rPr>
                        <a:t>By Jan. 9,</a:t>
                      </a:r>
                      <a:r>
                        <a:rPr lang="en-US" sz="2000" baseline="0" dirty="0">
                          <a:latin typeface="Arial Narrow" panose="020B0606020202030204" pitchFamily="34" charset="0"/>
                        </a:rPr>
                        <a:t> 2019</a:t>
                      </a:r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Narrow" panose="020B0606020202030204" pitchFamily="34" charset="0"/>
                        </a:rPr>
                        <a:t>Group Interviews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Narrow" panose="020B0606020202030204" pitchFamily="34" charset="0"/>
                        </a:rPr>
                        <a:t>January </a:t>
                      </a:r>
                      <a:r>
                        <a:rPr lang="en-US" sz="2000" baseline="0" dirty="0">
                          <a:latin typeface="Arial Narrow" panose="020B0606020202030204" pitchFamily="34" charset="0"/>
                        </a:rPr>
                        <a:t>14-18, 2019</a:t>
                      </a:r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Narrow" panose="020B0606020202030204" pitchFamily="34" charset="0"/>
                        </a:rPr>
                        <a:t>Placements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Narrow" panose="020B0606020202030204" pitchFamily="34" charset="0"/>
                        </a:rPr>
                        <a:t>By January 23</a:t>
                      </a:r>
                      <a:r>
                        <a:rPr lang="en-US" sz="2000" baseline="30000" dirty="0">
                          <a:latin typeface="Arial Narrow" panose="020B0606020202030204" pitchFamily="34" charset="0"/>
                        </a:rPr>
                        <a:t>rd</a:t>
                      </a:r>
                      <a:r>
                        <a:rPr lang="en-US" sz="2000" baseline="0" dirty="0">
                          <a:latin typeface="Arial Narrow" panose="020B0606020202030204" pitchFamily="34" charset="0"/>
                        </a:rPr>
                        <a:t> </a:t>
                      </a:r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Narrow" panose="020B0606020202030204" pitchFamily="34" charset="0"/>
                        </a:rPr>
                        <a:t>Health Screening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Narrow" panose="020B0606020202030204" pitchFamily="34" charset="0"/>
                        </a:rPr>
                        <a:t>February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Narrow" panose="020B0606020202030204" pitchFamily="34" charset="0"/>
                        </a:rPr>
                        <a:t>Orientation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Narrow" panose="020B0606020202030204" pitchFamily="34" charset="0"/>
                        </a:rPr>
                        <a:t>February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Narrow" panose="020B0606020202030204" pitchFamily="34" charset="0"/>
                        </a:rPr>
                        <a:t>Start</a:t>
                      </a:r>
                      <a:r>
                        <a:rPr lang="en-US" sz="2000" baseline="0" dirty="0">
                          <a:latin typeface="Arial Narrow" panose="020B0606020202030204" pitchFamily="34" charset="0"/>
                        </a:rPr>
                        <a:t> of Program</a:t>
                      </a:r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Narrow" panose="020B0606020202030204" pitchFamily="34" charset="0"/>
                        </a:rPr>
                        <a:t>March</a:t>
                      </a:r>
                      <a:r>
                        <a:rPr lang="en-US" sz="2000" baseline="0" dirty="0">
                          <a:latin typeface="Arial Narrow" panose="020B0606020202030204" pitchFamily="34" charset="0"/>
                        </a:rPr>
                        <a:t> 3, 2019</a:t>
                      </a:r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Narrow" panose="020B0606020202030204" pitchFamily="34" charset="0"/>
                        </a:rPr>
                        <a:t>End of Program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Narrow" panose="020B0606020202030204" pitchFamily="34" charset="0"/>
                        </a:rPr>
                        <a:t>June</a:t>
                      </a:r>
                      <a:r>
                        <a:rPr lang="en-US" sz="2000" baseline="0" dirty="0">
                          <a:latin typeface="Arial Narrow" panose="020B0606020202030204" pitchFamily="34" charset="0"/>
                        </a:rPr>
                        <a:t> 15, 2019</a:t>
                      </a:r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Narrow" panose="020B0606020202030204" pitchFamily="34" charset="0"/>
                        </a:rPr>
                        <a:t>Program</a:t>
                      </a:r>
                      <a:r>
                        <a:rPr lang="en-US" sz="2000" baseline="0" dirty="0">
                          <a:latin typeface="Arial Narrow" panose="020B0606020202030204" pitchFamily="34" charset="0"/>
                        </a:rPr>
                        <a:t> Length</a:t>
                      </a:r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Narrow" panose="020B0606020202030204" pitchFamily="34" charset="0"/>
                        </a:rPr>
                        <a:t>15 weeks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843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58667" y="1502947"/>
            <a:ext cx="7112953" cy="1362075"/>
          </a:xfrm>
        </p:spPr>
        <p:txBody>
          <a:bodyPr/>
          <a:lstStyle/>
          <a:p>
            <a:pPr algn="ctr"/>
            <a:r>
              <a:rPr lang="en-US" dirty="0"/>
              <a:t>Rochester Regional Health</a:t>
            </a:r>
            <a:br>
              <a:rPr lang="en-US" dirty="0"/>
            </a:br>
            <a:r>
              <a:rPr lang="en-US" dirty="0"/>
              <a:t>Unity/St. Mary’s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41041" y="4853353"/>
            <a:ext cx="7112954" cy="58048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</a:rPr>
              <a:t>Volunteer Informational Session </a:t>
            </a:r>
          </a:p>
        </p:txBody>
      </p:sp>
      <p:pic>
        <p:nvPicPr>
          <p:cNvPr id="6" name="Picture 2" descr="C:\Documents and Settings\staccia\Local Settings\Temporary Internet Files\Content.IE5\K8VZW09X\MP900411828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57" y="2790092"/>
            <a:ext cx="2327522" cy="19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7016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36320"/>
            <a:ext cx="8463280" cy="4602481"/>
          </a:xfrm>
        </p:spPr>
        <p:txBody>
          <a:bodyPr>
            <a:normAutofit/>
          </a:bodyPr>
          <a:lstStyle/>
          <a:p>
            <a:pPr marL="514350" lvl="1" indent="-514350">
              <a:buFont typeface="+mj-lt"/>
              <a:buAutoNum type="arabicPeriod"/>
            </a:pPr>
            <a:r>
              <a:rPr lang="en-US" dirty="0">
                <a:hlinkClick r:id="rId2"/>
              </a:rPr>
              <a:t>RochesterRegional.org/makeadifference</a:t>
            </a:r>
            <a:endParaRPr lang="en-US" dirty="0"/>
          </a:p>
          <a:p>
            <a:pPr marL="514350" lvl="1" indent="-514350">
              <a:buFont typeface="+mj-lt"/>
              <a:buAutoNum type="arabicPeriod"/>
            </a:pPr>
            <a:r>
              <a:rPr lang="en-US" dirty="0"/>
              <a:t>Click “Medical Pathfinder” to apply</a:t>
            </a:r>
          </a:p>
          <a:p>
            <a:endParaRPr lang="en-US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0" y="0"/>
            <a:ext cx="9144000" cy="86656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274C87"/>
                </a:solidFill>
                <a:latin typeface="Cambria"/>
                <a:ea typeface="+mj-ea"/>
                <a:cs typeface="Cambria"/>
              </a:defRPr>
            </a:lvl1pPr>
          </a:lstStyle>
          <a:p>
            <a:pPr marL="233363"/>
            <a:r>
              <a:rPr lang="en-US" b="1" dirty="0"/>
              <a:t>To Apply (online)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" t="11561" r="1279" b="6364"/>
          <a:stretch/>
        </p:blipFill>
        <p:spPr bwMode="auto">
          <a:xfrm>
            <a:off x="0" y="2231601"/>
            <a:ext cx="9144000" cy="462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25920" y="4307111"/>
            <a:ext cx="1524001" cy="34747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88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1703705"/>
            <a:ext cx="8133080" cy="1470025"/>
          </a:xfrm>
        </p:spPr>
        <p:txBody>
          <a:bodyPr/>
          <a:lstStyle/>
          <a:p>
            <a:r>
              <a:rPr lang="en-US" dirty="0"/>
              <a:t>Year-Round Assignments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 Overview</a:t>
            </a:r>
          </a:p>
        </p:txBody>
      </p:sp>
      <p:pic>
        <p:nvPicPr>
          <p:cNvPr id="5" name="Picture 2" descr="Image result for adult volunteer opportunit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240" y="3173730"/>
            <a:ext cx="4114800" cy="22860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433309"/>
      </p:ext>
    </p:extLst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1047433"/>
            <a:ext cx="4040188" cy="639762"/>
          </a:xfrm>
        </p:spPr>
        <p:txBody>
          <a:bodyPr>
            <a:normAutofit/>
          </a:bodyPr>
          <a:lstStyle/>
          <a:p>
            <a:r>
              <a:rPr lang="en-US" sz="3200" dirty="0"/>
              <a:t>Inpatient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738310"/>
            <a:ext cx="4124960" cy="4682810"/>
          </a:xfrm>
        </p:spPr>
        <p:txBody>
          <a:bodyPr>
            <a:normAutofit/>
          </a:bodyPr>
          <a:lstStyle/>
          <a:p>
            <a:pPr>
              <a:spcBef>
                <a:spcPts val="500"/>
              </a:spcBef>
            </a:pPr>
            <a:r>
              <a:rPr lang="en-US" sz="2800" dirty="0"/>
              <a:t>Friendly Patient Companion </a:t>
            </a:r>
          </a:p>
          <a:p>
            <a:pPr>
              <a:spcBef>
                <a:spcPts val="500"/>
              </a:spcBef>
            </a:pPr>
            <a:r>
              <a:rPr lang="en-US" sz="2800" dirty="0"/>
              <a:t>Infant Hearing Testing</a:t>
            </a:r>
          </a:p>
          <a:p>
            <a:pPr>
              <a:spcBef>
                <a:spcPts val="500"/>
              </a:spcBef>
            </a:pPr>
            <a:r>
              <a:rPr lang="en-US" sz="2800" dirty="0"/>
              <a:t>Patient Discharge</a:t>
            </a:r>
          </a:p>
          <a:p>
            <a:pPr>
              <a:spcBef>
                <a:spcPts val="500"/>
              </a:spcBef>
            </a:pPr>
            <a:r>
              <a:rPr lang="en-US" sz="2800" dirty="0"/>
              <a:t>Pediatrics Lounge</a:t>
            </a:r>
          </a:p>
          <a:p>
            <a:pPr>
              <a:spcBef>
                <a:spcPts val="500"/>
              </a:spcBef>
            </a:pPr>
            <a:r>
              <a:rPr lang="en-US" sz="2800" dirty="0"/>
              <a:t>Visitor (Guest) Services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754880" y="1047433"/>
            <a:ext cx="3931920" cy="639762"/>
          </a:xfrm>
        </p:spPr>
        <p:txBody>
          <a:bodyPr>
            <a:normAutofit/>
          </a:bodyPr>
          <a:lstStyle/>
          <a:p>
            <a:r>
              <a:rPr lang="en-US" sz="3200" dirty="0"/>
              <a:t>Outpatient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754880" y="1739581"/>
            <a:ext cx="4378960" cy="3951288"/>
          </a:xfrm>
        </p:spPr>
        <p:txBody>
          <a:bodyPr>
            <a:normAutofit/>
          </a:bodyPr>
          <a:lstStyle/>
          <a:p>
            <a:pPr>
              <a:spcBef>
                <a:spcPts val="500"/>
              </a:spcBef>
            </a:pPr>
            <a:r>
              <a:rPr lang="en-US" sz="2800" dirty="0"/>
              <a:t>Adult Emergency</a:t>
            </a:r>
          </a:p>
          <a:p>
            <a:pPr>
              <a:spcBef>
                <a:spcPts val="500"/>
              </a:spcBef>
            </a:pPr>
            <a:r>
              <a:rPr lang="en-US" sz="2800" dirty="0"/>
              <a:t>Dialysis </a:t>
            </a:r>
          </a:p>
          <a:p>
            <a:pPr lvl="1">
              <a:spcBef>
                <a:spcPts val="500"/>
              </a:spcBef>
            </a:pPr>
            <a:r>
              <a:rPr lang="en-US" dirty="0"/>
              <a:t>East Ridge Road, near RGH</a:t>
            </a:r>
          </a:p>
          <a:p>
            <a:pPr>
              <a:spcBef>
                <a:spcPts val="500"/>
              </a:spcBef>
            </a:pPr>
            <a:r>
              <a:rPr lang="en-US" sz="2800" dirty="0"/>
              <a:t>Hematology-Oncology Center</a:t>
            </a:r>
          </a:p>
          <a:p>
            <a:pPr>
              <a:spcBef>
                <a:spcPts val="500"/>
              </a:spcBef>
            </a:pPr>
            <a:r>
              <a:rPr lang="en-US" sz="2800" dirty="0"/>
              <a:t>Senior care</a:t>
            </a:r>
          </a:p>
          <a:p>
            <a:pPr lvl="1">
              <a:spcBef>
                <a:spcPts val="500"/>
              </a:spcBef>
            </a:pPr>
            <a:r>
              <a:rPr lang="en-US" dirty="0"/>
              <a:t>Hudson Ave. (near RGH)</a:t>
            </a:r>
          </a:p>
          <a:p>
            <a:pPr lvl="1">
              <a:spcBef>
                <a:spcPts val="500"/>
              </a:spcBef>
            </a:pPr>
            <a:r>
              <a:rPr lang="en-US" dirty="0"/>
              <a:t>Emerson Park</a:t>
            </a:r>
          </a:p>
          <a:p>
            <a:pPr lvl="1">
              <a:spcBef>
                <a:spcPts val="500"/>
              </a:spcBef>
            </a:pPr>
            <a:r>
              <a:rPr lang="en-US" dirty="0"/>
              <a:t>North Park (near RGH)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0160" y="0"/>
            <a:ext cx="9144000" cy="86656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274C87"/>
                </a:solidFill>
                <a:latin typeface="Cambria"/>
                <a:ea typeface="+mj-ea"/>
                <a:cs typeface="Cambria"/>
              </a:defRPr>
            </a:lvl1pPr>
          </a:lstStyle>
          <a:p>
            <a:pPr marL="233363"/>
            <a:r>
              <a:rPr lang="en-US" b="1" dirty="0"/>
              <a:t>Year-Round Assignments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2FF6-080F-E643-A044-4BACDCD55E1A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2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152400" y="1397000"/>
          <a:ext cx="890016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2"/>
          <p:cNvSpPr txBox="1">
            <a:spLocks/>
          </p:cNvSpPr>
          <p:nvPr/>
        </p:nvSpPr>
        <p:spPr>
          <a:xfrm>
            <a:off x="0" y="0"/>
            <a:ext cx="9144000" cy="86656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274C87"/>
                </a:solidFill>
                <a:latin typeface="Cambria"/>
                <a:ea typeface="+mj-ea"/>
                <a:cs typeface="Cambria"/>
              </a:defRPr>
            </a:lvl1pPr>
          </a:lstStyle>
          <a:p>
            <a:pPr marL="233363"/>
            <a:r>
              <a:rPr lang="en-US" b="1" dirty="0"/>
              <a:t>Steps to Become a Volunteer</a:t>
            </a:r>
          </a:p>
        </p:txBody>
      </p:sp>
      <p:sp>
        <p:nvSpPr>
          <p:cNvPr id="10" name="Right Brace 9"/>
          <p:cNvSpPr/>
          <p:nvPr/>
        </p:nvSpPr>
        <p:spPr>
          <a:xfrm rot="5400000">
            <a:off x="1381759" y="4285248"/>
            <a:ext cx="508001" cy="1930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7839" y="5515094"/>
            <a:ext cx="228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1 week</a:t>
            </a:r>
          </a:p>
        </p:txBody>
      </p:sp>
      <p:sp>
        <p:nvSpPr>
          <p:cNvPr id="12" name="Right Brace 11"/>
          <p:cNvSpPr/>
          <p:nvPr/>
        </p:nvSpPr>
        <p:spPr>
          <a:xfrm rot="5400000">
            <a:off x="3799838" y="3982234"/>
            <a:ext cx="508001" cy="327152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910837" y="5860534"/>
            <a:ext cx="228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4 weeks</a:t>
            </a:r>
          </a:p>
        </p:txBody>
      </p:sp>
      <p:sp>
        <p:nvSpPr>
          <p:cNvPr id="14" name="Right Brace 13"/>
          <p:cNvSpPr/>
          <p:nvPr/>
        </p:nvSpPr>
        <p:spPr>
          <a:xfrm rot="5400000">
            <a:off x="6294118" y="5062489"/>
            <a:ext cx="508001" cy="163576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405117" y="6045200"/>
            <a:ext cx="228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1-2 days</a:t>
            </a:r>
          </a:p>
        </p:txBody>
      </p:sp>
      <p:sp>
        <p:nvSpPr>
          <p:cNvPr id="16" name="5-Point Star 15"/>
          <p:cNvSpPr/>
          <p:nvPr/>
        </p:nvSpPr>
        <p:spPr>
          <a:xfrm>
            <a:off x="8199120" y="3393440"/>
            <a:ext cx="548640" cy="548640"/>
          </a:xfrm>
          <a:prstGeom prst="star5">
            <a:avLst/>
          </a:prstGeom>
          <a:solidFill>
            <a:schemeClr val="accent2">
              <a:lumMod val="50000"/>
              <a:lumOff val="50000"/>
            </a:schemeClr>
          </a:solidFill>
          <a:ln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Brace 16"/>
          <p:cNvSpPr/>
          <p:nvPr/>
        </p:nvSpPr>
        <p:spPr>
          <a:xfrm rot="5400000">
            <a:off x="4315460" y="1351546"/>
            <a:ext cx="508001" cy="779780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428999" y="5441702"/>
            <a:ext cx="228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About 5 weeks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04480" y="4368800"/>
            <a:ext cx="1229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Start Date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2FF6-080F-E643-A044-4BACDCD55E1A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39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0BC849-6949-426B-B926-6605FD19E0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990BC849-6949-426B-B926-6605FD19E0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0A6BAB-0CC8-4347-81A8-68D6678FA3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060A6BAB-0CC8-4347-81A8-68D6678FA3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60CD73-15B9-4BD8-A94A-E30D597FA3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D060CD73-15B9-4BD8-A94A-E30D597FA3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67B07F4-3445-4F22-9594-4B4542DCCF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D67B07F4-3445-4F22-9594-4B4542DCCF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398964-8BB8-4471-9478-6D99956317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graphicEl>
                                              <a:dgm id="{19398964-8BB8-4471-9478-6D99956317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1BF153-6C01-4485-9A15-C1103630B3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091BF153-6C01-4485-9A15-C1103630B3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97883F4-1ABC-4847-87F9-7399529011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dgm id="{497883F4-1ABC-4847-87F9-7399529011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E0A7436-8189-4A55-A38F-3BEED99DEF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graphicEl>
                                              <a:dgm id="{CE0A7436-8189-4A55-A38F-3BEED99DEF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9109C14-98F6-43DD-A6B6-A5A054511E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79109C14-98F6-43DD-A6B6-A5A054511E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3ACF0B1-03F2-4A83-A519-ADBF5A056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graphicEl>
                                              <a:dgm id="{63ACF0B1-03F2-4A83-A519-ADBF5A0566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10" grpId="0" animBg="1"/>
      <p:bldP spid="10" grpId="1" animBg="1"/>
      <p:bldP spid="11" grpId="0"/>
      <p:bldP spid="11" grpId="1"/>
      <p:bldP spid="12" grpId="0" animBg="1"/>
      <p:bldP spid="12" grpId="1" animBg="1"/>
      <p:bldP spid="13" grpId="0"/>
      <p:bldP spid="13" grpId="1"/>
      <p:bldP spid="14" grpId="0" animBg="1"/>
      <p:bldP spid="14" grpId="1" animBg="1"/>
      <p:bldP spid="15" grpId="0"/>
      <p:bldP spid="15" grpId="1"/>
      <p:bldP spid="16" grpId="0" animBg="1"/>
      <p:bldP spid="17" grpId="0" animBg="1"/>
      <p:bldP spid="18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0" y="0"/>
            <a:ext cx="9144000" cy="86656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274C87"/>
                </a:solidFill>
                <a:latin typeface="Cambria"/>
                <a:ea typeface="+mj-ea"/>
                <a:cs typeface="Cambria"/>
              </a:defRPr>
            </a:lvl1pPr>
          </a:lstStyle>
          <a:p>
            <a:pPr marL="233363"/>
            <a:r>
              <a:rPr lang="en-US" b="1" dirty="0"/>
              <a:t>Ideal Times to Apply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75920" y="2219960"/>
          <a:ext cx="8392160" cy="3173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3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98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22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 Narrow" panose="020B0606020202030204" pitchFamily="34" charset="0"/>
                        </a:rPr>
                        <a:t>To Volunteer: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 Narrow" panose="020B0606020202030204" pitchFamily="34" charset="0"/>
                        </a:rPr>
                        <a:t>Apply</a:t>
                      </a:r>
                      <a:r>
                        <a:rPr lang="en-US" sz="3200" baseline="0" dirty="0">
                          <a:latin typeface="Arial Narrow" panose="020B0606020202030204" pitchFamily="34" charset="0"/>
                        </a:rPr>
                        <a:t> By</a:t>
                      </a:r>
                      <a:endParaRPr lang="en-US" sz="32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4875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Arial Narrow" panose="020B0606020202030204" pitchFamily="34" charset="0"/>
                        </a:rPr>
                        <a:t>September-December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Arial Narrow" panose="020B0606020202030204" pitchFamily="34" charset="0"/>
                        </a:rPr>
                        <a:t>Labor Day or mid-September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4875"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4875"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183641"/>
            <a:ext cx="8229600" cy="4292600"/>
          </a:xfrm>
        </p:spPr>
        <p:txBody>
          <a:bodyPr/>
          <a:lstStyle/>
          <a:p>
            <a:r>
              <a:rPr lang="en-US" u="sng" dirty="0"/>
              <a:t>Note:</a:t>
            </a:r>
            <a:r>
              <a:rPr lang="en-US" dirty="0"/>
              <a:t> Applications received year-round – rolling </a:t>
            </a:r>
            <a:endParaRPr lang="en-US" u="sng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377020" y="2214180"/>
          <a:ext cx="8392160" cy="3173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3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98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22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 Narrow" panose="020B0606020202030204" pitchFamily="34" charset="0"/>
                        </a:rPr>
                        <a:t>To Volunteer: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 Narrow" panose="020B0606020202030204" pitchFamily="34" charset="0"/>
                        </a:rPr>
                        <a:t>Apply</a:t>
                      </a:r>
                      <a:r>
                        <a:rPr lang="en-US" sz="3200" baseline="0" dirty="0">
                          <a:latin typeface="Arial Narrow" panose="020B0606020202030204" pitchFamily="34" charset="0"/>
                        </a:rPr>
                        <a:t> By</a:t>
                      </a:r>
                      <a:endParaRPr lang="en-US" sz="32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4875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Arial Narrow" panose="020B0606020202030204" pitchFamily="34" charset="0"/>
                        </a:rPr>
                        <a:t>September-December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Arial Narrow" panose="020B0606020202030204" pitchFamily="34" charset="0"/>
                        </a:rPr>
                        <a:t>Labor Day or mid-September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4875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Arial Narrow" panose="020B0606020202030204" pitchFamily="34" charset="0"/>
                        </a:rPr>
                        <a:t>January-May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Arial Narrow" panose="020B0606020202030204" pitchFamily="34" charset="0"/>
                        </a:rPr>
                        <a:t>Thanksgiving or early December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4875"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375920" y="2216458"/>
          <a:ext cx="8392160" cy="3173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3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98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22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 Narrow" panose="020B0606020202030204" pitchFamily="34" charset="0"/>
                        </a:rPr>
                        <a:t>To Volunteer: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 Narrow" panose="020B0606020202030204" pitchFamily="34" charset="0"/>
                        </a:rPr>
                        <a:t>Apply</a:t>
                      </a:r>
                      <a:r>
                        <a:rPr lang="en-US" sz="3200" baseline="0" dirty="0">
                          <a:latin typeface="Arial Narrow" panose="020B0606020202030204" pitchFamily="34" charset="0"/>
                        </a:rPr>
                        <a:t> By</a:t>
                      </a:r>
                      <a:endParaRPr lang="en-US" sz="32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4875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Arial Narrow" panose="020B0606020202030204" pitchFamily="34" charset="0"/>
                        </a:rPr>
                        <a:t>September-December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Arial Narrow" panose="020B0606020202030204" pitchFamily="34" charset="0"/>
                        </a:rPr>
                        <a:t>Labor Day or mid-September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4875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Arial Narrow" panose="020B0606020202030204" pitchFamily="34" charset="0"/>
                        </a:rPr>
                        <a:t>January-May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Arial Narrow" panose="020B0606020202030204" pitchFamily="34" charset="0"/>
                        </a:rPr>
                        <a:t>Thanksgiving or early December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4875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Arial Narrow" panose="020B0606020202030204" pitchFamily="34" charset="0"/>
                        </a:rPr>
                        <a:t>Summer (July-August)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Arial Narrow" panose="020B0606020202030204" pitchFamily="34" charset="0"/>
                        </a:rPr>
                        <a:t>January-April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2FF6-080F-E643-A044-4BACDCD55E1A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49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36320"/>
            <a:ext cx="8463280" cy="4602481"/>
          </a:xfrm>
        </p:spPr>
        <p:txBody>
          <a:bodyPr>
            <a:normAutofit/>
          </a:bodyPr>
          <a:lstStyle/>
          <a:p>
            <a:pPr marL="514350" lvl="1" indent="-514350">
              <a:buFont typeface="+mj-lt"/>
              <a:buAutoNum type="arabicPeriod"/>
            </a:pPr>
            <a:r>
              <a:rPr lang="en-US" dirty="0">
                <a:hlinkClick r:id="rId2"/>
              </a:rPr>
              <a:t>RochesterRegional.org/makeadifference</a:t>
            </a:r>
            <a:endParaRPr lang="en-US" dirty="0"/>
          </a:p>
          <a:p>
            <a:pPr marL="514350" lvl="1" indent="-514350">
              <a:buFont typeface="+mj-lt"/>
              <a:buAutoNum type="arabicPeriod"/>
            </a:pPr>
            <a:r>
              <a:rPr lang="en-US" dirty="0"/>
              <a:t>Click “Adult Application &amp; Requirements” and “Apply Now”</a:t>
            </a:r>
          </a:p>
          <a:p>
            <a:endParaRPr lang="en-US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0" y="0"/>
            <a:ext cx="9144000" cy="86656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274C87"/>
                </a:solidFill>
                <a:latin typeface="Cambria"/>
                <a:ea typeface="+mj-ea"/>
                <a:cs typeface="Cambria"/>
              </a:defRPr>
            </a:lvl1pPr>
          </a:lstStyle>
          <a:p>
            <a:pPr marL="233363"/>
            <a:r>
              <a:rPr lang="en-US" b="1" dirty="0"/>
              <a:t>To Apply (online)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" t="11561" r="1279" b="6364"/>
          <a:stretch/>
        </p:blipFill>
        <p:spPr bwMode="auto">
          <a:xfrm>
            <a:off x="0" y="2231601"/>
            <a:ext cx="9144000" cy="462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25920" y="4010439"/>
            <a:ext cx="1524001" cy="34747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83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1703705"/>
            <a:ext cx="8133080" cy="1470025"/>
          </a:xfrm>
        </p:spPr>
        <p:txBody>
          <a:bodyPr/>
          <a:lstStyle/>
          <a:p>
            <a:r>
              <a:rPr lang="en-US" dirty="0"/>
              <a:t>What’s New?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Critical Care Center Construction</a:t>
            </a:r>
          </a:p>
        </p:txBody>
      </p:sp>
      <p:pic>
        <p:nvPicPr>
          <p:cNvPr id="6" name="Picture 7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2" r="13010" b="11443"/>
          <a:stretch/>
        </p:blipFill>
        <p:spPr bwMode="auto">
          <a:xfrm>
            <a:off x="5033728" y="2791459"/>
            <a:ext cx="3657600" cy="244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061042"/>
      </p:ext>
    </p:extLst>
  </p:cSld>
  <p:clrMapOvr>
    <a:masterClrMapping/>
  </p:clrMapOvr>
  <p:transition spd="slow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2FF6-080F-E643-A044-4BACDCD55E1A}" type="slidenum">
              <a:rPr lang="en-US" smtClean="0"/>
              <a:t>37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" t="17445" r="27751" b="1929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971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2FF6-080F-E643-A044-4BACDCD55E1A}" type="slidenum">
              <a:rPr lang="en-US" smtClean="0"/>
              <a:t>38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" t="17236" r="27815" b="19290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32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2FF6-080F-E643-A044-4BACDCD55E1A}" type="slidenum">
              <a:rPr lang="en-US" smtClean="0"/>
              <a:t>39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" t="17445" r="27815" b="19395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66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/>
              <a:t>Volunteer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2700"/>
            <a:ext cx="8229600" cy="4292599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3600" dirty="0"/>
              <a:t>There are a variety of opportunities to meet your needs and ours!</a:t>
            </a:r>
          </a:p>
          <a:p>
            <a:pPr marL="0" indent="0" algn="ctr">
              <a:buNone/>
            </a:pPr>
            <a:endParaRPr lang="en-US" dirty="0"/>
          </a:p>
          <a:p>
            <a:pPr lvl="4" defTabSz="91440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3600" dirty="0"/>
              <a:t> Patient Transport</a:t>
            </a:r>
          </a:p>
          <a:p>
            <a:pPr lvl="4" defTabSz="91440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3600" dirty="0"/>
              <a:t> Food Service </a:t>
            </a:r>
          </a:p>
          <a:p>
            <a:pPr lvl="4" defTabSz="91440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3600" dirty="0"/>
              <a:t> Environmental Services</a:t>
            </a:r>
          </a:p>
          <a:p>
            <a:pPr lvl="4" defTabSz="91440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3600" dirty="0"/>
              <a:t>Guest Services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62008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2FF6-080F-E643-A044-4BACDCD55E1A}" type="slidenum">
              <a:rPr lang="en-US" smtClean="0"/>
              <a:t>40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" t="17445" r="27816" b="19290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425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2FF6-080F-E643-A044-4BACDCD55E1A}" type="slidenum">
              <a:rPr lang="en-US" smtClean="0"/>
              <a:t>41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" t="17235" r="28078" b="1918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06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10160" y="0"/>
            <a:ext cx="9144000" cy="86656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274C87"/>
                </a:solidFill>
                <a:latin typeface="Cambria"/>
                <a:ea typeface="+mj-ea"/>
                <a:cs typeface="Cambria"/>
              </a:defRPr>
            </a:lvl1pPr>
          </a:lstStyle>
          <a:p>
            <a:pPr marL="233363"/>
            <a:endParaRPr lang="en-US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2FF6-080F-E643-A044-4BACDCD55E1A}" type="slidenum">
              <a:rPr lang="en-US" smtClean="0"/>
              <a:t>42</a:t>
            </a:fld>
            <a:endParaRPr lang="en-US" dirty="0"/>
          </a:p>
        </p:txBody>
      </p:sp>
      <p:pic>
        <p:nvPicPr>
          <p:cNvPr id="7" name="Picture 2" descr="C:\Users\ddellapietra\AppData\Local\Microsoft\Windows\Temporary Internet Files\Content.IE5\B513VFLC\Questionmark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" y="866562"/>
            <a:ext cx="438912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17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Rochester Regional Health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93475" y="3477005"/>
            <a:ext cx="6164729" cy="640739"/>
          </a:xfrm>
        </p:spPr>
        <p:txBody>
          <a:bodyPr anchor="t">
            <a:no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Volunteer &amp; Job Opportunities </a:t>
            </a:r>
          </a:p>
        </p:txBody>
      </p:sp>
    </p:spTree>
    <p:extLst>
      <p:ext uri="{BB962C8B-B14F-4D97-AF65-F5344CB8AC3E}">
        <p14:creationId xmlns:p14="http://schemas.microsoft.com/office/powerpoint/2010/main" val="21022091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rochester regional health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67227" y="1921065"/>
            <a:ext cx="8009546" cy="275339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195318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"/>
              </a:rPr>
              <a:t> </a:t>
            </a:r>
            <a:r>
              <a:rPr lang="en-US" dirty="0">
                <a:cs typeface="Calibri"/>
              </a:rPr>
              <a:t>OUR MISSION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01989" y="2957557"/>
            <a:ext cx="6646813" cy="18819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FFFF"/>
                </a:solidFill>
                <a:latin typeface="Cambria" panose="02040503050406030204" pitchFamily="18" charset="0"/>
              </a:rPr>
              <a:t>To enhance lives and preserve health by enabling access to a comprehensive, fully integrated network of the highest quality and most affordable care, delivered with kindness, integrity and respect.</a:t>
            </a:r>
          </a:p>
        </p:txBody>
      </p:sp>
    </p:spTree>
    <p:extLst>
      <p:ext uri="{BB962C8B-B14F-4D97-AF65-F5344CB8AC3E}">
        <p14:creationId xmlns:p14="http://schemas.microsoft.com/office/powerpoint/2010/main" val="82677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Nurse_Patient_Dumbell_BLP0107450_B&amp;W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9631" y="1759826"/>
            <a:ext cx="1687197" cy="16877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OUR VALUES</a:t>
            </a:r>
          </a:p>
        </p:txBody>
      </p:sp>
      <p:pic>
        <p:nvPicPr>
          <p:cNvPr id="24" name="Picture 23" descr="Unity__112_B&amp;W_sm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41" y="3503177"/>
            <a:ext cx="1687196" cy="1687707"/>
          </a:xfrm>
          <a:prstGeom prst="rect">
            <a:avLst/>
          </a:prstGeom>
        </p:spPr>
      </p:pic>
      <p:pic>
        <p:nvPicPr>
          <p:cNvPr id="23" name="Picture 22" descr="RGH__404_B&amp;W_sm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0863" y="3503176"/>
            <a:ext cx="1687196" cy="1687708"/>
          </a:xfrm>
          <a:prstGeom prst="rect">
            <a:avLst/>
          </a:prstGeom>
        </p:spPr>
      </p:pic>
      <p:pic>
        <p:nvPicPr>
          <p:cNvPr id="22" name="Picture 21" descr="NWCH__478_B&amp;W_sm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7172" y="1759826"/>
            <a:ext cx="1680243" cy="1687707"/>
          </a:xfrm>
          <a:prstGeom prst="rect">
            <a:avLst/>
          </a:prstGeom>
        </p:spPr>
      </p:pic>
      <p:pic>
        <p:nvPicPr>
          <p:cNvPr id="15" name="Picture 14" descr="RGH__131_B&amp;W_sm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8401" y="3503176"/>
            <a:ext cx="1687196" cy="16877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5941" y="1759824"/>
            <a:ext cx="1687196" cy="1687708"/>
          </a:xfrm>
          <a:prstGeom prst="rect">
            <a:avLst/>
          </a:prstGeom>
          <a:solidFill>
            <a:srgbClr val="0D44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97171" y="3503176"/>
            <a:ext cx="1687196" cy="1687708"/>
          </a:xfrm>
          <a:prstGeom prst="rect">
            <a:avLst/>
          </a:prstGeom>
          <a:solidFill>
            <a:srgbClr val="1B79C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728401" y="1759824"/>
            <a:ext cx="1687196" cy="168770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459631" y="3503176"/>
            <a:ext cx="1687196" cy="168770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190863" y="1759824"/>
            <a:ext cx="1687196" cy="168770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2334" y="1982390"/>
            <a:ext cx="15243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</a:rPr>
              <a:t>QUALITY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Set and surpass high standards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78609" y="3725742"/>
            <a:ext cx="15243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</a:rPr>
              <a:t>COMPASSION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Empathy, honesty, openness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99687" y="2120930"/>
            <a:ext cx="16159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</a:rPr>
              <a:t>RESPECT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Individuals and individuality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59631" y="3741136"/>
            <a:ext cx="16871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</a:rPr>
              <a:t>COLLABORATION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Share knowledge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&amp; skills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90863" y="1982390"/>
            <a:ext cx="16159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</a:rPr>
              <a:t>FORESIGHT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Anticipate the challenges of tomorrow</a:t>
            </a:r>
          </a:p>
        </p:txBody>
      </p:sp>
    </p:spTree>
    <p:extLst>
      <p:ext uri="{BB962C8B-B14F-4D97-AF65-F5344CB8AC3E}">
        <p14:creationId xmlns:p14="http://schemas.microsoft.com/office/powerpoint/2010/main" val="146216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46544" y="101546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Calibri"/>
                <a:cs typeface="Calibri"/>
              </a:rPr>
              <a:t>Rochester Regional Health </a:t>
            </a:r>
            <a:br>
              <a:rPr lang="en-US" sz="3600" dirty="0">
                <a:solidFill>
                  <a:schemeClr val="bg1"/>
                </a:solidFill>
                <a:latin typeface="Calibri"/>
                <a:cs typeface="Calibri"/>
              </a:rPr>
            </a:br>
            <a:endParaRPr lang="en-US" sz="28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2" name="Picture 2" descr="Image result for rochester regional health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77" y="1684551"/>
            <a:ext cx="4089377" cy="375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RH_0914 smapresentation_identitygrfx v2_widescre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064" y="2429681"/>
            <a:ext cx="5367258" cy="226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2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TRUE CONTINUUM OF CARE</a:t>
            </a:r>
          </a:p>
        </p:txBody>
      </p:sp>
      <p:pic>
        <p:nvPicPr>
          <p:cNvPr id="7" name="Picture 6" descr="Contimuum of car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622459"/>
            <a:ext cx="4242816" cy="424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6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IMPACT – JOBS</a:t>
            </a:r>
          </a:p>
        </p:txBody>
      </p:sp>
      <p:sp>
        <p:nvSpPr>
          <p:cNvPr id="4" name="Rectangle 3"/>
          <p:cNvSpPr/>
          <p:nvPr/>
        </p:nvSpPr>
        <p:spPr>
          <a:xfrm>
            <a:off x="7277232" y="5395460"/>
            <a:ext cx="108395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*Source: HANYS 2014</a:t>
            </a:r>
          </a:p>
        </p:txBody>
      </p:sp>
      <p:sp>
        <p:nvSpPr>
          <p:cNvPr id="8" name="Rectangle 7"/>
          <p:cNvSpPr/>
          <p:nvPr/>
        </p:nvSpPr>
        <p:spPr>
          <a:xfrm>
            <a:off x="6381548" y="3537283"/>
            <a:ext cx="20512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7681"/>
                </a:solidFill>
              </a:rPr>
              <a:t>INVESTED IN OUR COMMUNITY</a:t>
            </a:r>
          </a:p>
          <a:p>
            <a:pPr algn="ctr"/>
            <a:r>
              <a:rPr lang="en-US" dirty="0"/>
              <a:t>We spent nearly $30 million on health, education, outreach, and more</a:t>
            </a:r>
          </a:p>
        </p:txBody>
      </p:sp>
      <p:sp>
        <p:nvSpPr>
          <p:cNvPr id="9" name="Rectangle 8"/>
          <p:cNvSpPr/>
          <p:nvPr/>
        </p:nvSpPr>
        <p:spPr>
          <a:xfrm>
            <a:off x="3542393" y="3537283"/>
            <a:ext cx="20592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7681"/>
                </a:solidFill>
              </a:rPr>
              <a:t>INVESTED IN OUR REGION</a:t>
            </a:r>
          </a:p>
          <a:p>
            <a:pPr algn="ctr"/>
            <a:r>
              <a:rPr lang="en-US" dirty="0"/>
              <a:t>Our hospitals had a $2.86 billion positive impact on the economy*</a:t>
            </a:r>
          </a:p>
        </p:txBody>
      </p:sp>
      <p:sp>
        <p:nvSpPr>
          <p:cNvPr id="10" name="Rectangle 9"/>
          <p:cNvSpPr/>
          <p:nvPr/>
        </p:nvSpPr>
        <p:spPr>
          <a:xfrm>
            <a:off x="843644" y="3537283"/>
            <a:ext cx="20773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INVESTED IN OUR EMPLOYEES</a:t>
            </a:r>
          </a:p>
          <a:p>
            <a:pPr algn="ctr"/>
            <a:r>
              <a:rPr lang="en-US" dirty="0"/>
              <a:t>$1.1 billion </a:t>
            </a:r>
            <a:br>
              <a:rPr lang="en-US" dirty="0"/>
            </a:br>
            <a:r>
              <a:rPr lang="en-US" dirty="0"/>
              <a:t>in salary, benefits, education, and training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685334" y="2075932"/>
            <a:ext cx="1443664" cy="1353668"/>
            <a:chOff x="6938336" y="1354154"/>
            <a:chExt cx="1443664" cy="1353668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6938336" y="1354154"/>
              <a:ext cx="1443664" cy="1353668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861F41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93620" y="1565531"/>
              <a:ext cx="1063432" cy="960594"/>
            </a:xfrm>
            <a:prstGeom prst="rect">
              <a:avLst/>
            </a:prstGeom>
          </p:spPr>
        </p:pic>
      </p:grpSp>
      <p:sp>
        <p:nvSpPr>
          <p:cNvPr id="6" name="Oval 5"/>
          <p:cNvSpPr>
            <a:spLocks noChangeAspect="1"/>
          </p:cNvSpPr>
          <p:nvPr/>
        </p:nvSpPr>
        <p:spPr>
          <a:xfrm>
            <a:off x="3845685" y="2028307"/>
            <a:ext cx="1443664" cy="1353668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61F41"/>
              </a:solidFill>
            </a:endParaRPr>
          </a:p>
        </p:txBody>
      </p:sp>
      <p:pic>
        <p:nvPicPr>
          <p:cNvPr id="13" name="Picture 12" descr="can-t-find-the-perfect-clip-art-LvnvLq-clipart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5554" y="2102905"/>
            <a:ext cx="1652892" cy="1195109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4027083" y="2538331"/>
            <a:ext cx="384563" cy="36059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1160490" y="2028307"/>
            <a:ext cx="1443664" cy="1353668"/>
            <a:chOff x="1002959" y="1306529"/>
            <a:chExt cx="1443664" cy="1353668"/>
          </a:xfrm>
        </p:grpSpPr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1002959" y="1306529"/>
              <a:ext cx="1443664" cy="1353668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861F41"/>
                </a:solidFill>
              </a:endParaRPr>
            </a:p>
          </p:txBody>
        </p:sp>
        <p:pic>
          <p:nvPicPr>
            <p:cNvPr id="15" name="Picture 14" descr="community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5749" y="1496445"/>
              <a:ext cx="1058084" cy="973836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-1003300" y="20097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3481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295" y="85725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Monroe &amp; Eastern Region Locations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584" y="2198815"/>
            <a:ext cx="4425161" cy="32393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Monroe County: </a:t>
            </a:r>
          </a:p>
          <a:p>
            <a:pPr marL="0" indent="0">
              <a:buNone/>
            </a:pPr>
            <a:r>
              <a:rPr lang="en-US" sz="1600" dirty="0"/>
              <a:t>Rochester General Hospital</a:t>
            </a:r>
          </a:p>
          <a:p>
            <a:pPr marL="0" indent="0">
              <a:buNone/>
            </a:pPr>
            <a:r>
              <a:rPr lang="en-US" sz="1100" dirty="0"/>
              <a:t>1425 Portland Ave, Rochester, NY 14621  </a:t>
            </a:r>
          </a:p>
          <a:p>
            <a:pPr marL="0" indent="0">
              <a:buNone/>
            </a:pPr>
            <a:r>
              <a:rPr lang="en-US" sz="1600" dirty="0"/>
              <a:t>Unity Hospital </a:t>
            </a:r>
          </a:p>
          <a:p>
            <a:pPr marL="0" indent="0">
              <a:buNone/>
            </a:pPr>
            <a:r>
              <a:rPr lang="en-US" sz="1100" dirty="0"/>
              <a:t>1555 Long Pond Road, Rochester, NY 14626</a:t>
            </a:r>
          </a:p>
          <a:p>
            <a:pPr marL="0" indent="0">
              <a:buNone/>
            </a:pPr>
            <a:r>
              <a:rPr lang="en-US" sz="1600" dirty="0"/>
              <a:t>St. Mary’s Campus</a:t>
            </a:r>
          </a:p>
          <a:p>
            <a:pPr marL="0" indent="0">
              <a:buNone/>
            </a:pPr>
            <a:r>
              <a:rPr lang="en-US" sz="1100" dirty="0"/>
              <a:t>89 Genesee St, Rochester, NY 14611</a:t>
            </a:r>
          </a:p>
          <a:p>
            <a:pPr marL="0" indent="0">
              <a:buNone/>
            </a:pPr>
            <a:r>
              <a:rPr lang="en-US" sz="1600" dirty="0"/>
              <a:t>Hill Haven Rehabilitation &amp; Transitional Care Center </a:t>
            </a:r>
          </a:p>
          <a:p>
            <a:pPr marL="0" indent="0">
              <a:buNone/>
            </a:pPr>
            <a:r>
              <a:rPr lang="en-US" sz="1100" dirty="0"/>
              <a:t>1550 Empire Blvd, Webster, NY 14580</a:t>
            </a:r>
          </a:p>
          <a:p>
            <a:pPr marL="0" indent="0">
              <a:buNone/>
            </a:pPr>
            <a:r>
              <a:rPr lang="en-US" sz="1600" dirty="0"/>
              <a:t>Edna Tina Wilson Living Center</a:t>
            </a:r>
          </a:p>
          <a:p>
            <a:pPr marL="0" indent="0">
              <a:buNone/>
            </a:pPr>
            <a:r>
              <a:rPr lang="en-US" sz="1100" dirty="0"/>
              <a:t>700 Island Cottage Road, Rochester, NY 14612</a:t>
            </a:r>
          </a:p>
          <a:p>
            <a:pPr marL="0" indent="0">
              <a:buNone/>
            </a:pPr>
            <a:endParaRPr lang="en-US" sz="1100" dirty="0"/>
          </a:p>
        </p:txBody>
      </p:sp>
      <p:pic>
        <p:nvPicPr>
          <p:cNvPr id="1027" name="Picture 3" descr="C:\Users\JSCHILD\Pictures\c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196" y="3754416"/>
            <a:ext cx="3614410" cy="1807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78909" y="2138744"/>
            <a:ext cx="39029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Wayne &amp; Ontario County: </a:t>
            </a:r>
          </a:p>
          <a:p>
            <a:r>
              <a:rPr lang="en-US" sz="1600" dirty="0"/>
              <a:t>Newark-Wayne Community Hospital</a:t>
            </a:r>
          </a:p>
          <a:p>
            <a:r>
              <a:rPr lang="en-US" sz="1100" dirty="0"/>
              <a:t>1200 Driving Park Ave, Newark, NY 14513</a:t>
            </a:r>
          </a:p>
          <a:p>
            <a:r>
              <a:rPr lang="en-US" sz="1600" dirty="0"/>
              <a:t>Clifton Springs Hospital and Clinic</a:t>
            </a:r>
          </a:p>
          <a:p>
            <a:r>
              <a:rPr lang="en-US" sz="1100" dirty="0"/>
              <a:t>2 Coulter Rd, Clifton Springs, NY 14432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73564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u="sng" dirty="0"/>
              <a:t>Guest Services Positions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0000"/>
            <a:ext cx="8229600" cy="4257041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latin typeface="+mn-lt"/>
              </a:rPr>
              <a:t>Information Desk			</a:t>
            </a:r>
          </a:p>
          <a:p>
            <a:r>
              <a:rPr lang="en-US" sz="2400" dirty="0">
                <a:latin typeface="+mn-lt"/>
              </a:rPr>
              <a:t>Personal Guide</a:t>
            </a:r>
          </a:p>
          <a:p>
            <a:r>
              <a:rPr lang="en-US" sz="2400" dirty="0">
                <a:latin typeface="+mn-lt"/>
              </a:rPr>
              <a:t>Patient Relations Visitor</a:t>
            </a:r>
          </a:p>
          <a:p>
            <a:r>
              <a:rPr lang="en-US" sz="2400" dirty="0">
                <a:latin typeface="+mn-lt"/>
              </a:rPr>
              <a:t>Friendly Visitor</a:t>
            </a:r>
          </a:p>
          <a:p>
            <a:r>
              <a:rPr lang="en-US" sz="2400" dirty="0">
                <a:latin typeface="+mn-lt"/>
              </a:rPr>
              <a:t>Discharge</a:t>
            </a:r>
          </a:p>
          <a:p>
            <a:r>
              <a:rPr lang="en-US" sz="2400" dirty="0">
                <a:latin typeface="+mn-lt"/>
              </a:rPr>
              <a:t>Carnation Distribution</a:t>
            </a:r>
          </a:p>
          <a:p>
            <a:r>
              <a:rPr lang="en-US" sz="2400" dirty="0">
                <a:latin typeface="+mn-lt"/>
              </a:rPr>
              <a:t>Book/Magazine cart</a:t>
            </a:r>
          </a:p>
          <a:p>
            <a:r>
              <a:rPr lang="en-US" sz="2400" dirty="0">
                <a:latin typeface="+mn-lt"/>
              </a:rPr>
              <a:t>Family Birth Place Receptionist</a:t>
            </a:r>
          </a:p>
          <a:p>
            <a:r>
              <a:rPr lang="en-US" sz="2400" dirty="0">
                <a:latin typeface="+mn-lt"/>
              </a:rPr>
              <a:t>ICU Waiting Room Receptionist</a:t>
            </a:r>
          </a:p>
          <a:p>
            <a:r>
              <a:rPr lang="en-US" sz="2400" dirty="0">
                <a:latin typeface="+mn-lt"/>
              </a:rPr>
              <a:t>Snack Cart</a:t>
            </a:r>
          </a:p>
          <a:p>
            <a:r>
              <a:rPr lang="en-US" sz="2400" dirty="0">
                <a:latin typeface="+mn-lt"/>
              </a:rPr>
              <a:t>Ridgeway Avenue Medical Building</a:t>
            </a:r>
          </a:p>
          <a:p>
            <a:endParaRPr lang="en-US" sz="2400" dirty="0"/>
          </a:p>
        </p:txBody>
      </p:sp>
      <p:pic>
        <p:nvPicPr>
          <p:cNvPr id="5122" name="Picture 2" descr="C:\Users\rkennedy\Pictures\Guest Servic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225" y="1270000"/>
            <a:ext cx="244157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4616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1416"/>
            <a:ext cx="8229600" cy="4171533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v"/>
            </a:pP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Wingdings" panose="05000000000000000000" pitchFamily="2" charset="2"/>
              <a:buChar char="v"/>
            </a:pP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Wingdings" panose="05000000000000000000" pitchFamily="2" charset="2"/>
              <a:buChar char="v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 Services Roles </a:t>
            </a:r>
          </a:p>
          <a:p>
            <a:pPr algn="ctr"/>
            <a:r>
              <a:rPr lang="en-US" sz="1400" dirty="0">
                <a:latin typeface="Cambria" panose="02040503050406030204" pitchFamily="18" charset="0"/>
              </a:rPr>
              <a:t>Environmental Services </a:t>
            </a:r>
          </a:p>
          <a:p>
            <a:pPr algn="ctr"/>
            <a:r>
              <a:rPr lang="en-US" sz="1400" dirty="0">
                <a:latin typeface="Cambria" panose="02040503050406030204" pitchFamily="18" charset="0"/>
              </a:rPr>
              <a:t>Food &amp; Nutrition Services </a:t>
            </a:r>
          </a:p>
          <a:p>
            <a:pPr algn="ctr"/>
            <a:r>
              <a:rPr lang="en-US" sz="1400" dirty="0">
                <a:latin typeface="Cambria" panose="02040503050406030204" pitchFamily="18" charset="0"/>
              </a:rPr>
              <a:t>Security &amp; Safety </a:t>
            </a:r>
          </a:p>
          <a:p>
            <a:pPr algn="ctr"/>
            <a:r>
              <a:rPr lang="en-US" sz="1400" dirty="0">
                <a:latin typeface="Cambria" panose="02040503050406030204" pitchFamily="18" charset="0"/>
              </a:rPr>
              <a:t>Child Care Services </a:t>
            </a:r>
          </a:p>
          <a:p>
            <a:pPr algn="ctr"/>
            <a:endParaRPr lang="en-US" sz="1050" dirty="0">
              <a:latin typeface="Cambria" panose="02040503050406030204" pitchFamily="18" charset="0"/>
            </a:endParaRPr>
          </a:p>
          <a:p>
            <a:pPr algn="ctr"/>
            <a:endParaRPr lang="en-US" sz="1050" dirty="0">
              <a:latin typeface="Cambria" panose="02040503050406030204" pitchFamily="18" charset="0"/>
            </a:endParaRPr>
          </a:p>
          <a:p>
            <a:pPr algn="ctr">
              <a:buFont typeface="Wingdings" panose="05000000000000000000" pitchFamily="2" charset="2"/>
              <a:buChar char="v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 Patient Care Roles</a:t>
            </a:r>
          </a:p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Patient Care Tech</a:t>
            </a:r>
          </a:p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Access Associates</a:t>
            </a:r>
          </a:p>
        </p:txBody>
      </p:sp>
    </p:spTree>
    <p:extLst>
      <p:ext uri="{BB962C8B-B14F-4D97-AF65-F5344CB8AC3E}">
        <p14:creationId xmlns:p14="http://schemas.microsoft.com/office/powerpoint/2010/main" val="27245941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67796"/>
            <a:ext cx="921074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14028" y="1991011"/>
            <a:ext cx="3864508" cy="2282663"/>
          </a:xfrm>
          <a:ln w="762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Jessica Simpson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Direct Patient Care Recruiter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Monroe County 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O: 585-922-0014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</a:rPr>
              <a:t>Jessica.Simpson@rochesterregional.org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9233" y="1991011"/>
            <a:ext cx="3884531" cy="2289337"/>
          </a:xfrm>
          <a:ln w="762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Jennifer Lee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Operational Support Recruiter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Monroe County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O: 585-922-3098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</a:rPr>
              <a:t>Jennifer.Lee@rochesterregional.org</a:t>
            </a:r>
          </a:p>
        </p:txBody>
      </p:sp>
      <p:pic>
        <p:nvPicPr>
          <p:cNvPr id="3077" name="Picture 5" descr="Image result for social m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469" y="5012006"/>
            <a:ext cx="1857060" cy="41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36526" y="4595451"/>
            <a:ext cx="3670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mbria" panose="02040503050406030204" pitchFamily="18" charset="0"/>
              </a:rPr>
              <a:t>Follow us for more info &amp; current events:</a:t>
            </a:r>
          </a:p>
        </p:txBody>
      </p:sp>
    </p:spTree>
    <p:extLst>
      <p:ext uri="{BB962C8B-B14F-4D97-AF65-F5344CB8AC3E}">
        <p14:creationId xmlns:p14="http://schemas.microsoft.com/office/powerpoint/2010/main" val="971691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754" y="131763"/>
            <a:ext cx="8229600" cy="1143000"/>
          </a:xfrm>
        </p:spPr>
        <p:txBody>
          <a:bodyPr/>
          <a:lstStyle/>
          <a:p>
            <a:r>
              <a:rPr lang="en-US" dirty="0"/>
              <a:t>Information Volunteer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5" y="1141412"/>
            <a:ext cx="8170154" cy="1963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+mj-lt"/>
              </a:rPr>
              <a:t>Responsible for answering phones for general hospital information, patient information and/or transferring calls to patients’ rooms, giving directions to visitors and answering information questions. 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3088228"/>
            <a:ext cx="886068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Opportunities available most days and times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3846588"/>
            <a:ext cx="3007604" cy="169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95001" y="3527569"/>
            <a:ext cx="2689198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Shifts preferred: </a:t>
            </a:r>
          </a:p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8a-12p</a:t>
            </a:r>
          </a:p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12-4p</a:t>
            </a:r>
          </a:p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4-8p</a:t>
            </a:r>
          </a:p>
        </p:txBody>
      </p:sp>
    </p:spTree>
    <p:extLst>
      <p:ext uri="{BB962C8B-B14F-4D97-AF65-F5344CB8AC3E}">
        <p14:creationId xmlns:p14="http://schemas.microsoft.com/office/powerpoint/2010/main" val="261151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Guide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3026"/>
            <a:ext cx="5657850" cy="2743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+mn-lt"/>
              </a:rPr>
              <a:t>Responsible for meeting and greeting all facility’s guests, offering information/answering questions, escorting visitors to their destination, during the hospital/facility visit.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02610" y="4343399"/>
            <a:ext cx="871975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Opportunities available most days and times</a:t>
            </a:r>
          </a:p>
          <a:p>
            <a:pPr algn="ctr"/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Primarily seeking afternoons, evenings, and weekends</a:t>
            </a:r>
            <a:endParaRPr lang="en-US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en-US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352425"/>
            <a:ext cx="238125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8208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Relations Visitor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525" y="1228726"/>
            <a:ext cx="8229600" cy="296227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latin typeface="+mn-lt"/>
              </a:rPr>
              <a:t>Welcome newly admitted patients to Unity Hospital.  Assures patient has received admission packet and </a:t>
            </a:r>
            <a:r>
              <a:rPr lang="en-US" i="1" dirty="0">
                <a:latin typeface="+mn-lt"/>
              </a:rPr>
              <a:t>Patient Bill of Rights</a:t>
            </a:r>
            <a:r>
              <a:rPr lang="en-US" dirty="0">
                <a:latin typeface="+mn-lt"/>
              </a:rPr>
              <a:t>.  Serve as a liaison between the patient, their family, and the hospital staff.   Brings forth any patient and family concerns to the appropriate party for resolution. 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19005" y="4181475"/>
            <a:ext cx="503932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Mornings only</a:t>
            </a:r>
          </a:p>
          <a:p>
            <a:pPr algn="ctr"/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Opportunities available weekends only at this time</a:t>
            </a:r>
            <a:endParaRPr lang="en-US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en-US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8365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Friendly Visitor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40" y="1581240"/>
            <a:ext cx="8229600" cy="120958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+mn-lt"/>
              </a:rPr>
              <a:t>Visit with patients who may need additional TLC during their hospital stay.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2611" y="4152899"/>
            <a:ext cx="87197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Opportunities available most days and times</a:t>
            </a:r>
          </a:p>
          <a:p>
            <a:pPr algn="ctr"/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Primarily seeking afternoons, evenings, and weekends</a:t>
            </a:r>
            <a:endParaRPr lang="en-US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en-US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490" y="2238373"/>
            <a:ext cx="2754925" cy="179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194981"/>
      </p:ext>
    </p:extLst>
  </p:cSld>
  <p:clrMapOvr>
    <a:masterClrMapping/>
  </p:clrMapOvr>
</p:sld>
</file>

<file path=ppt/theme/theme1.xml><?xml version="1.0" encoding="utf-8"?>
<a:theme xmlns:a="http://schemas.openxmlformats.org/drawingml/2006/main" name="2_Custom Design">
  <a:themeElements>
    <a:clrScheme name="RRH-6-1-15_r2">
      <a:dk1>
        <a:sysClr val="windowText" lastClr="000000"/>
      </a:dk1>
      <a:lt1>
        <a:sysClr val="window" lastClr="FFFFFF"/>
      </a:lt1>
      <a:dk2>
        <a:srgbClr val="2F6EB5"/>
      </a:dk2>
      <a:lt2>
        <a:srgbClr val="EEECE1"/>
      </a:lt2>
      <a:accent1>
        <a:srgbClr val="8BA4D6"/>
      </a:accent1>
      <a:accent2>
        <a:srgbClr val="274C87"/>
      </a:accent2>
      <a:accent3>
        <a:srgbClr val="6A584E"/>
      </a:accent3>
      <a:accent4>
        <a:srgbClr val="3A2135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RRH 6-1-15">
      <a:dk1>
        <a:sysClr val="windowText" lastClr="000000"/>
      </a:dk1>
      <a:lt1>
        <a:sysClr val="window" lastClr="FFFFFF"/>
      </a:lt1>
      <a:dk2>
        <a:srgbClr val="2F6EB5"/>
      </a:dk2>
      <a:lt2>
        <a:srgbClr val="EEECE1"/>
      </a:lt2>
      <a:accent1>
        <a:srgbClr val="8BA4D6"/>
      </a:accent1>
      <a:accent2>
        <a:srgbClr val="4A0010"/>
      </a:accent2>
      <a:accent3>
        <a:srgbClr val="6A584E"/>
      </a:accent3>
      <a:accent4>
        <a:srgbClr val="3A2135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RRH 6-1-15">
      <a:dk1>
        <a:sysClr val="windowText" lastClr="000000"/>
      </a:dk1>
      <a:lt1>
        <a:sysClr val="window" lastClr="FFFFFF"/>
      </a:lt1>
      <a:dk2>
        <a:srgbClr val="2F6EB5"/>
      </a:dk2>
      <a:lt2>
        <a:srgbClr val="EEECE1"/>
      </a:lt2>
      <a:accent1>
        <a:srgbClr val="8BA4D6"/>
      </a:accent1>
      <a:accent2>
        <a:srgbClr val="4A0010"/>
      </a:accent2>
      <a:accent3>
        <a:srgbClr val="6A584E"/>
      </a:accent3>
      <a:accent4>
        <a:srgbClr val="3A2135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ustom Design">
  <a:themeElements>
    <a:clrScheme name="RRH 6-1-15">
      <a:dk1>
        <a:sysClr val="windowText" lastClr="000000"/>
      </a:dk1>
      <a:lt1>
        <a:sysClr val="window" lastClr="FFFFFF"/>
      </a:lt1>
      <a:dk2>
        <a:srgbClr val="2F6EB5"/>
      </a:dk2>
      <a:lt2>
        <a:srgbClr val="EEECE1"/>
      </a:lt2>
      <a:accent1>
        <a:srgbClr val="8BA4D6"/>
      </a:accent1>
      <a:accent2>
        <a:srgbClr val="4A0010"/>
      </a:accent2>
      <a:accent3>
        <a:srgbClr val="6A584E"/>
      </a:accent3>
      <a:accent4>
        <a:srgbClr val="3A2135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1232</TotalTime>
  <Words>1515</Words>
  <Application>Microsoft Macintosh PowerPoint</Application>
  <PresentationFormat>On-screen Show (4:3)</PresentationFormat>
  <Paragraphs>395</Paragraphs>
  <Slides>51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51</vt:i4>
      </vt:variant>
    </vt:vector>
  </HeadingPairs>
  <TitlesOfParts>
    <vt:vector size="61" baseType="lpstr">
      <vt:lpstr>Arial</vt:lpstr>
      <vt:lpstr>Arial Narrow</vt:lpstr>
      <vt:lpstr>Calibri</vt:lpstr>
      <vt:lpstr>Cambria</vt:lpstr>
      <vt:lpstr>Lucida Grande</vt:lpstr>
      <vt:lpstr>Wingdings</vt:lpstr>
      <vt:lpstr>2_Custom Design</vt:lpstr>
      <vt:lpstr>Office Theme</vt:lpstr>
      <vt:lpstr>1_Custom Design</vt:lpstr>
      <vt:lpstr>Custom Design</vt:lpstr>
      <vt:lpstr>Please Sign in!</vt:lpstr>
      <vt:lpstr>Please Sign in!</vt:lpstr>
      <vt:lpstr>Rochester Regional Health Unity/St. Mary’s</vt:lpstr>
      <vt:lpstr>Volunteer Opportunities</vt:lpstr>
      <vt:lpstr>Guest Services Positions</vt:lpstr>
      <vt:lpstr>Information Volunteer</vt:lpstr>
      <vt:lpstr>Personal Guide</vt:lpstr>
      <vt:lpstr>Patient Relations Visitor</vt:lpstr>
      <vt:lpstr>Friendly Visitor</vt:lpstr>
      <vt:lpstr>Patient Discharge</vt:lpstr>
      <vt:lpstr>Carnation Distribution</vt:lpstr>
      <vt:lpstr>Book/Magazine Cart</vt:lpstr>
      <vt:lpstr>Family Birth Place Receptionist</vt:lpstr>
      <vt:lpstr>ICU Waiting Room Receptionist</vt:lpstr>
      <vt:lpstr>Snack Cart</vt:lpstr>
      <vt:lpstr>Unity at Ridgeway Information</vt:lpstr>
      <vt:lpstr>Any questions/who do you contact? </vt:lpstr>
      <vt:lpstr>From Volunteering to Health-Caring</vt:lpstr>
      <vt:lpstr>PowerPoint Presentation</vt:lpstr>
      <vt:lpstr>PowerPoint Presentation</vt:lpstr>
      <vt:lpstr>PowerPoint Presentation</vt:lpstr>
      <vt:lpstr>Medical Pathfinder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Year-Round Assignments</vt:lpstr>
      <vt:lpstr>PowerPoint Presentation</vt:lpstr>
      <vt:lpstr>PowerPoint Presentation</vt:lpstr>
      <vt:lpstr>PowerPoint Presentation</vt:lpstr>
      <vt:lpstr>PowerPoint Presentation</vt:lpstr>
      <vt:lpstr>What’s New?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Rochester Regional Health </vt:lpstr>
      <vt:lpstr> OUR MISSION</vt:lpstr>
      <vt:lpstr>OUR VALUES</vt:lpstr>
      <vt:lpstr>PowerPoint Presentation</vt:lpstr>
      <vt:lpstr>A TRUE CONTINUUM OF CARE</vt:lpstr>
      <vt:lpstr>ECONOMIC IMPACT – JOBS</vt:lpstr>
      <vt:lpstr>Monroe &amp; Eastern Region Locations </vt:lpstr>
      <vt:lpstr>Job Opportunities</vt:lpstr>
      <vt:lpstr>Contact Info </vt:lpstr>
    </vt:vector>
  </TitlesOfParts>
  <Company>Calm &amp; Sense Communications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iMac 28</dc:creator>
  <cp:lastModifiedBy>Emilyn Nguyen</cp:lastModifiedBy>
  <cp:revision>155</cp:revision>
  <cp:lastPrinted>2017-10-05T15:52:11Z</cp:lastPrinted>
  <dcterms:created xsi:type="dcterms:W3CDTF">2015-06-01T14:57:16Z</dcterms:created>
  <dcterms:modified xsi:type="dcterms:W3CDTF">2018-10-10T15:49:35Z</dcterms:modified>
</cp:coreProperties>
</file>