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31"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df7d0052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df7d0052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6af49158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6af49158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Jasmine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09d2fb48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09d2fb48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Courtney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db8995b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db8995b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is also a new volunteer position they are starting at RGH! It is the MyCare Connect Volunteer! Volunteers here, promote greater patient engagement and participation in their own health-caring by assisting patients in activating their MyCare electronic record account!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0db8995b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0db8995b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f7d0052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f7d0052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f7d005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f7d005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f7d0052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df7d0052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2"/>
                </a:solidFill>
              </a:rPr>
              <a:t>Introductions </a:t>
            </a:r>
            <a:endParaRPr sz="1800">
              <a:solidFill>
                <a:schemeClr val="dk2"/>
              </a:solidFill>
            </a:endParaRPr>
          </a:p>
          <a:p>
            <a:pPr marL="0" lvl="0" indent="0" algn="l" rtl="0">
              <a:spcBef>
                <a:spcPts val="16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09d2fb4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09d2fb4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09d2fb48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09d2fb48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0db8995b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0db8995b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Allie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6af49158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6af4915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6af49158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6af4915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Jasmine </a:t>
            </a:r>
            <a:endParaRPr/>
          </a:p>
          <a:p>
            <a:pPr marL="0" lvl="0" indent="0" algn="l" rtl="0">
              <a:spcBef>
                <a:spcPts val="0"/>
              </a:spcBef>
              <a:spcAft>
                <a:spcPts val="0"/>
              </a:spcAft>
              <a:buNone/>
            </a:pPr>
            <a:r>
              <a:rPr lang="en"/>
              <a:t>Dr. Chris Tanski - Upstate Medical University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6af49158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6af49158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roupraise.com/events/7485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hstsaintervo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goo.gl/forms/rDJXcrxZRQFHkPC0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J_RBXrC83XpBHQhcIDti_XWmY-SQ99ImdB7JqNHnkvw/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25" y="4041300"/>
            <a:ext cx="9144000" cy="13773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ctrTitle"/>
          </p:nvPr>
        </p:nvSpPr>
        <p:spPr>
          <a:xfrm>
            <a:off x="5481700" y="2652450"/>
            <a:ext cx="26562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t>Please Sign In</a:t>
            </a:r>
            <a:endParaRPr b="1" u="sng"/>
          </a:p>
        </p:txBody>
      </p:sp>
      <p:pic>
        <p:nvPicPr>
          <p:cNvPr id="59" name="Google Shape;59;p13"/>
          <p:cNvPicPr preferRelativeResize="0"/>
          <p:nvPr/>
        </p:nvPicPr>
        <p:blipFill>
          <a:blip r:embed="rId3">
            <a:alphaModFix/>
          </a:blip>
          <a:stretch>
            <a:fillRect/>
          </a:stretch>
        </p:blipFill>
        <p:spPr>
          <a:xfrm>
            <a:off x="771648" y="136475"/>
            <a:ext cx="3631593"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58" name="Google Shape;158;p22"/>
          <p:cNvSpPr txBox="1">
            <a:spLocks noGrp="1"/>
          </p:cNvSpPr>
          <p:nvPr>
            <p:ph type="body" idx="1"/>
          </p:nvPr>
        </p:nvSpPr>
        <p:spPr>
          <a:xfrm>
            <a:off x="311700" y="1318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rPr>
              <a:t>iHOP Fundraiser 3-10PM</a:t>
            </a:r>
            <a:endParaRPr b="1" u="sng">
              <a:solidFill>
                <a:schemeClr val="dk1"/>
              </a:solidFill>
            </a:endParaRPr>
          </a:p>
          <a:p>
            <a:pPr marL="0" lvl="0" indent="0" algn="ctr" rtl="0">
              <a:spcBef>
                <a:spcPts val="1600"/>
              </a:spcBef>
              <a:spcAft>
                <a:spcPts val="0"/>
              </a:spcAft>
              <a:buNone/>
            </a:pPr>
            <a:r>
              <a:rPr lang="en" b="1">
                <a:solidFill>
                  <a:schemeClr val="dk1"/>
                </a:solidFill>
              </a:rPr>
              <a:t>November 15th, 2018</a:t>
            </a:r>
            <a:endParaRPr b="1">
              <a:solidFill>
                <a:schemeClr val="dk1"/>
              </a:solidFill>
            </a:endParaRPr>
          </a:p>
          <a:p>
            <a:pPr marL="0" lvl="0" indent="0" algn="ctr" rtl="0">
              <a:spcBef>
                <a:spcPts val="1600"/>
              </a:spcBef>
              <a:spcAft>
                <a:spcPts val="0"/>
              </a:spcAft>
              <a:buNone/>
            </a:pPr>
            <a:r>
              <a:rPr lang="en" b="1">
                <a:solidFill>
                  <a:srgbClr val="222222"/>
                </a:solidFill>
                <a:highlight>
                  <a:srgbClr val="FFFFFF"/>
                </a:highlight>
              </a:rPr>
              <a:t>556 Jefferson Rd, Rochester, NY 14623</a:t>
            </a:r>
            <a:endParaRPr b="1">
              <a:solidFill>
                <a:schemeClr val="dk1"/>
              </a:solidFill>
            </a:endParaRPr>
          </a:p>
          <a:p>
            <a:pPr marL="0" lvl="0" indent="0" algn="ctr" rtl="0">
              <a:spcBef>
                <a:spcPts val="1600"/>
              </a:spcBef>
              <a:spcAft>
                <a:spcPts val="0"/>
              </a:spcAft>
              <a:buNone/>
            </a:pPr>
            <a:r>
              <a:rPr lang="en" b="1">
                <a:solidFill>
                  <a:schemeClr val="dk1"/>
                </a:solidFill>
              </a:rPr>
              <a:t>3-10 PM</a:t>
            </a:r>
            <a:endParaRPr b="1">
              <a:solidFill>
                <a:schemeClr val="dk1"/>
              </a:solidFill>
            </a:endParaRPr>
          </a:p>
          <a:p>
            <a:pPr marL="0" lvl="0" indent="0" algn="ctr" rtl="0">
              <a:spcBef>
                <a:spcPts val="1600"/>
              </a:spcBef>
              <a:spcAft>
                <a:spcPts val="0"/>
              </a:spcAft>
              <a:buNone/>
            </a:pPr>
            <a:r>
              <a:rPr lang="en" b="1" u="sng">
                <a:solidFill>
                  <a:schemeClr val="hlink"/>
                </a:solidFill>
                <a:hlinkClick r:id="rId3"/>
              </a:rPr>
              <a:t>https://www.groupraise.com/events/74856</a:t>
            </a:r>
            <a:r>
              <a:rPr lang="en" b="1">
                <a:solidFill>
                  <a:schemeClr val="dk1"/>
                </a:solidFill>
              </a:rPr>
              <a:t> </a:t>
            </a:r>
            <a:endParaRPr b="1">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sz="2400" b="1" u="sng">
              <a:solidFill>
                <a:schemeClr val="dk1"/>
              </a:solidFill>
            </a:endParaRPr>
          </a:p>
        </p:txBody>
      </p:sp>
      <p:pic>
        <p:nvPicPr>
          <p:cNvPr id="159" name="Google Shape;159;p22"/>
          <p:cNvPicPr preferRelativeResize="0"/>
          <p:nvPr/>
        </p:nvPicPr>
        <p:blipFill>
          <a:blip r:embed="rId4">
            <a:alphaModFix/>
          </a:blip>
          <a:stretch>
            <a:fillRect/>
          </a:stretch>
        </p:blipFill>
        <p:spPr>
          <a:xfrm>
            <a:off x="6707550" y="2930125"/>
            <a:ext cx="2124750" cy="852200"/>
          </a:xfrm>
          <a:prstGeom prst="rect">
            <a:avLst/>
          </a:prstGeom>
          <a:noFill/>
          <a:ln>
            <a:noFill/>
          </a:ln>
        </p:spPr>
      </p:pic>
      <p:pic>
        <p:nvPicPr>
          <p:cNvPr id="160" name="Google Shape;160;p22"/>
          <p:cNvPicPr preferRelativeResize="0"/>
          <p:nvPr/>
        </p:nvPicPr>
        <p:blipFill>
          <a:blip r:embed="rId5">
            <a:alphaModFix/>
          </a:blip>
          <a:stretch>
            <a:fillRect/>
          </a:stretch>
        </p:blipFill>
        <p:spPr>
          <a:xfrm>
            <a:off x="370850" y="1318472"/>
            <a:ext cx="1664650" cy="166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70" name="Google Shape;170;p23"/>
          <p:cNvSpPr txBox="1">
            <a:spLocks noGrp="1"/>
          </p:cNvSpPr>
          <p:nvPr>
            <p:ph type="body" idx="1"/>
          </p:nvPr>
        </p:nvSpPr>
        <p:spPr>
          <a:xfrm>
            <a:off x="5123075" y="945075"/>
            <a:ext cx="3909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u="sng">
                <a:solidFill>
                  <a:schemeClr val="dk1"/>
                </a:solidFill>
              </a:rPr>
              <a:t>HSTSA Volunteers for InterVol</a:t>
            </a:r>
            <a:endParaRPr sz="2400" b="1" u="sng">
              <a:solidFill>
                <a:schemeClr val="dk1"/>
              </a:solidFill>
            </a:endParaRPr>
          </a:p>
          <a:p>
            <a:pPr marL="0" lvl="0" indent="0" algn="ctr" rtl="0">
              <a:spcBef>
                <a:spcPts val="1600"/>
              </a:spcBef>
              <a:spcAft>
                <a:spcPts val="0"/>
              </a:spcAft>
              <a:buNone/>
            </a:pPr>
            <a:r>
              <a:rPr lang="en" sz="2400" b="1">
                <a:solidFill>
                  <a:schemeClr val="dk1"/>
                </a:solidFill>
              </a:rPr>
              <a:t>6-8 PM</a:t>
            </a:r>
            <a:endParaRPr sz="2400" b="1">
              <a:solidFill>
                <a:schemeClr val="dk1"/>
              </a:solidFill>
            </a:endParaRPr>
          </a:p>
          <a:p>
            <a:pPr marL="0" lvl="0" indent="0" algn="ctr" rtl="0">
              <a:spcBef>
                <a:spcPts val="1600"/>
              </a:spcBef>
              <a:spcAft>
                <a:spcPts val="0"/>
              </a:spcAft>
              <a:buClr>
                <a:schemeClr val="dk1"/>
              </a:buClr>
              <a:buSzPts val="1100"/>
              <a:buFont typeface="Arial"/>
              <a:buNone/>
            </a:pPr>
            <a:r>
              <a:rPr lang="en" sz="2400" b="1">
                <a:solidFill>
                  <a:schemeClr val="dk1"/>
                </a:solidFill>
              </a:rPr>
              <a:t> </a:t>
            </a:r>
            <a:r>
              <a:rPr lang="en" sz="2400" b="1" u="sng">
                <a:solidFill>
                  <a:schemeClr val="hlink"/>
                </a:solidFill>
                <a:hlinkClick r:id="rId3"/>
              </a:rPr>
              <a:t>https://tinyurl.com/hstsaintervol</a:t>
            </a:r>
            <a:r>
              <a:rPr lang="en" sz="2400" b="1">
                <a:solidFill>
                  <a:schemeClr val="dk1"/>
                </a:solidFill>
              </a:rPr>
              <a:t> </a:t>
            </a:r>
            <a:endParaRPr sz="2400" b="1">
              <a:solidFill>
                <a:schemeClr val="dk1"/>
              </a:solidFill>
            </a:endParaRPr>
          </a:p>
          <a:p>
            <a:pPr marL="0" lvl="0" indent="0" algn="l" rtl="0">
              <a:spcBef>
                <a:spcPts val="1600"/>
              </a:spcBef>
              <a:spcAft>
                <a:spcPts val="0"/>
              </a:spcAft>
              <a:buClr>
                <a:schemeClr val="dk1"/>
              </a:buClr>
              <a:buSzPts val="1100"/>
              <a:buFont typeface="Arial"/>
              <a:buNone/>
            </a:pPr>
            <a:endParaRPr>
              <a:solidFill>
                <a:schemeClr val="dk1"/>
              </a:solidFill>
            </a:endParaRPr>
          </a:p>
          <a:p>
            <a:pPr marL="0" lvl="0" indent="0" algn="l" rtl="0">
              <a:spcBef>
                <a:spcPts val="1600"/>
              </a:spcBef>
              <a:spcAft>
                <a:spcPts val="1600"/>
              </a:spcAft>
              <a:buNone/>
            </a:pPr>
            <a:endParaRPr>
              <a:solidFill>
                <a:srgbClr val="000000"/>
              </a:solidFill>
            </a:endParaRPr>
          </a:p>
        </p:txBody>
      </p:sp>
      <p:pic>
        <p:nvPicPr>
          <p:cNvPr id="171" name="Google Shape;171;p23"/>
          <p:cNvPicPr preferRelativeResize="0"/>
          <p:nvPr/>
        </p:nvPicPr>
        <p:blipFill>
          <a:blip r:embed="rId4">
            <a:alphaModFix/>
          </a:blip>
          <a:stretch>
            <a:fillRect/>
          </a:stretch>
        </p:blipFill>
        <p:spPr>
          <a:xfrm>
            <a:off x="6907925" y="4361475"/>
            <a:ext cx="2124750" cy="852200"/>
          </a:xfrm>
          <a:prstGeom prst="rect">
            <a:avLst/>
          </a:prstGeom>
          <a:noFill/>
          <a:ln>
            <a:noFill/>
          </a:ln>
        </p:spPr>
      </p:pic>
      <p:pic>
        <p:nvPicPr>
          <p:cNvPr id="172" name="Google Shape;172;p23"/>
          <p:cNvPicPr preferRelativeResize="0"/>
          <p:nvPr/>
        </p:nvPicPr>
        <p:blipFill>
          <a:blip r:embed="rId5">
            <a:alphaModFix/>
          </a:blip>
          <a:stretch>
            <a:fillRect/>
          </a:stretch>
        </p:blipFill>
        <p:spPr>
          <a:xfrm>
            <a:off x="311700" y="786875"/>
            <a:ext cx="4339236" cy="32544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82" name="Google Shape;182;p24"/>
          <p:cNvSpPr txBox="1">
            <a:spLocks noGrp="1"/>
          </p:cNvSpPr>
          <p:nvPr>
            <p:ph type="body" idx="1"/>
          </p:nvPr>
        </p:nvSpPr>
        <p:spPr>
          <a:xfrm>
            <a:off x="426125" y="1318475"/>
            <a:ext cx="84060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chemeClr val="dk1"/>
                </a:solidFill>
              </a:rPr>
              <a:t>RRH New Volunteer Opportunity! </a:t>
            </a:r>
            <a:endParaRPr sz="2400" b="1" u="sng">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100" b="1">
                <a:solidFill>
                  <a:schemeClr val="dk1"/>
                </a:solidFill>
              </a:rPr>
              <a:t>It is the MyCare Connect Volunteer! Volunteers here, promote greater patient engagement and participation in their own health-caring by assisting patients in activating their MyCare electronic record account! </a:t>
            </a:r>
            <a:endParaRPr sz="1100" b="1">
              <a:solidFill>
                <a:schemeClr val="dk1"/>
              </a:solidFill>
            </a:endParaRPr>
          </a:p>
          <a:p>
            <a:pPr marL="0" lvl="0" indent="0" algn="ctr" rtl="0">
              <a:spcBef>
                <a:spcPts val="0"/>
              </a:spcBef>
              <a:spcAft>
                <a:spcPts val="0"/>
              </a:spcAft>
              <a:buNone/>
            </a:pPr>
            <a:endParaRPr sz="2400" b="1" u="sng">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a:solidFill>
                <a:srgbClr val="000000"/>
              </a:solidFill>
            </a:endParaRPr>
          </a:p>
        </p:txBody>
      </p:sp>
      <p:pic>
        <p:nvPicPr>
          <p:cNvPr id="183" name="Google Shape;183;p24"/>
          <p:cNvPicPr preferRelativeResize="0"/>
          <p:nvPr/>
        </p:nvPicPr>
        <p:blipFill>
          <a:blip r:embed="rId3">
            <a:alphaModFix/>
          </a:blip>
          <a:stretch>
            <a:fillRect/>
          </a:stretch>
        </p:blipFill>
        <p:spPr>
          <a:xfrm>
            <a:off x="6707550" y="2930125"/>
            <a:ext cx="2124750" cy="852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SOCIAL MEDIA</a:t>
            </a:r>
            <a:endParaRPr b="1"/>
          </a:p>
        </p:txBody>
      </p:sp>
      <p:sp>
        <p:nvSpPr>
          <p:cNvPr id="193" name="Google Shape;193;p25"/>
          <p:cNvSpPr txBox="1">
            <a:spLocks noGrp="1"/>
          </p:cNvSpPr>
          <p:nvPr>
            <p:ph type="body" idx="1"/>
          </p:nvPr>
        </p:nvSpPr>
        <p:spPr>
          <a:xfrm>
            <a:off x="311700" y="11778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a:p>
          <a:p>
            <a:pPr marL="0" lvl="0" indent="0" algn="l" rtl="0">
              <a:spcBef>
                <a:spcPts val="1600"/>
              </a:spcBef>
              <a:spcAft>
                <a:spcPts val="1600"/>
              </a:spcAft>
              <a:buNone/>
            </a:pPr>
            <a:endParaRPr sz="3000"/>
          </a:p>
        </p:txBody>
      </p:sp>
      <p:pic>
        <p:nvPicPr>
          <p:cNvPr id="194" name="Google Shape;194;p25"/>
          <p:cNvPicPr preferRelativeResize="0"/>
          <p:nvPr/>
        </p:nvPicPr>
        <p:blipFill>
          <a:blip r:embed="rId3">
            <a:alphaModFix/>
          </a:blip>
          <a:stretch>
            <a:fillRect/>
          </a:stretch>
        </p:blipFill>
        <p:spPr>
          <a:xfrm>
            <a:off x="6707550" y="2930125"/>
            <a:ext cx="2124750" cy="852200"/>
          </a:xfrm>
          <a:prstGeom prst="rect">
            <a:avLst/>
          </a:prstGeom>
          <a:noFill/>
          <a:ln>
            <a:noFill/>
          </a:ln>
        </p:spPr>
      </p:pic>
      <p:pic>
        <p:nvPicPr>
          <p:cNvPr id="195" name="Google Shape;195;p25"/>
          <p:cNvPicPr preferRelativeResize="0"/>
          <p:nvPr/>
        </p:nvPicPr>
        <p:blipFill>
          <a:blip r:embed="rId4">
            <a:alphaModFix/>
          </a:blip>
          <a:stretch>
            <a:fillRect/>
          </a:stretch>
        </p:blipFill>
        <p:spPr>
          <a:xfrm>
            <a:off x="647700" y="1647825"/>
            <a:ext cx="5860593" cy="137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Questions? Feedback/Ideas? </a:t>
            </a:r>
            <a:endParaRPr b="1"/>
          </a:p>
        </p:txBody>
      </p:sp>
      <p:sp>
        <p:nvSpPr>
          <p:cNvPr id="205" name="Google Shape;205;p26"/>
          <p:cNvSpPr txBox="1">
            <a:spLocks noGrp="1"/>
          </p:cNvSpPr>
          <p:nvPr>
            <p:ph type="body" idx="1"/>
          </p:nvPr>
        </p:nvSpPr>
        <p:spPr>
          <a:xfrm>
            <a:off x="1060175" y="1177825"/>
            <a:ext cx="4648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https://goo.gl/forms/rDJXcrxZRQFHkPC03</a:t>
            </a:r>
            <a:r>
              <a:rPr lang="en"/>
              <a:t> </a:t>
            </a:r>
            <a:endParaRPr/>
          </a:p>
        </p:txBody>
      </p:sp>
      <p:pic>
        <p:nvPicPr>
          <p:cNvPr id="206" name="Google Shape;206;p26"/>
          <p:cNvPicPr preferRelativeResize="0"/>
          <p:nvPr/>
        </p:nvPicPr>
        <p:blipFill>
          <a:blip r:embed="rId4">
            <a:alphaModFix/>
          </a:blip>
          <a:stretch>
            <a:fillRect/>
          </a:stretch>
        </p:blipFill>
        <p:spPr>
          <a:xfrm>
            <a:off x="6933350" y="3000575"/>
            <a:ext cx="2124750" cy="852200"/>
          </a:xfrm>
          <a:prstGeom prst="rect">
            <a:avLst/>
          </a:prstGeom>
          <a:noFill/>
          <a:ln>
            <a:noFill/>
          </a:ln>
        </p:spPr>
      </p:pic>
      <p:pic>
        <p:nvPicPr>
          <p:cNvPr id="207" name="Google Shape;207;p26"/>
          <p:cNvPicPr preferRelativeResize="0"/>
          <p:nvPr/>
        </p:nvPicPr>
        <p:blipFill>
          <a:blip r:embed="rId5">
            <a:alphaModFix/>
          </a:blip>
          <a:stretch>
            <a:fillRect/>
          </a:stretch>
        </p:blipFill>
        <p:spPr>
          <a:xfrm>
            <a:off x="1228237" y="1545424"/>
            <a:ext cx="2608887" cy="230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717775" y="1102075"/>
            <a:ext cx="5708450" cy="2746525"/>
          </a:xfrm>
          <a:prstGeom prst="rect">
            <a:avLst/>
          </a:prstGeom>
          <a:noFill/>
          <a:ln>
            <a:noFill/>
          </a:ln>
        </p:spPr>
      </p:pic>
      <p:sp>
        <p:nvSpPr>
          <p:cNvPr id="65" name="Google Shape;65;p14"/>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WELCOME BACK TO HSTSA!</a:t>
            </a:r>
            <a:endParaRPr b="1"/>
          </a:p>
        </p:txBody>
      </p:sp>
      <p:sp>
        <p:nvSpPr>
          <p:cNvPr id="78" name="Google Shape;78;p15"/>
          <p:cNvSpPr txBox="1">
            <a:spLocks noGrp="1"/>
          </p:cNvSpPr>
          <p:nvPr>
            <p:ph type="body" idx="1"/>
          </p:nvPr>
        </p:nvSpPr>
        <p:spPr>
          <a:xfrm>
            <a:off x="311700" y="11778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HSTSA is a student organization to help YOU connect with CHST’s large and diverse community of students, professors, and faculty. Our large network is here to help you gain knowledge, resources, and opportunities to cultivate experiences and heighten your potential here at RIT! </a:t>
            </a:r>
            <a:endParaRPr>
              <a:solidFill>
                <a:srgbClr val="000000"/>
              </a:solidFill>
            </a:endParaRPr>
          </a:p>
          <a:p>
            <a:pPr marL="0" lvl="0" indent="0" algn="l" rtl="0">
              <a:spcBef>
                <a:spcPts val="1600"/>
              </a:spcBef>
              <a:spcAft>
                <a:spcPts val="1600"/>
              </a:spcAft>
              <a:buNone/>
            </a:pPr>
            <a:r>
              <a:rPr lang="en" b="1">
                <a:solidFill>
                  <a:srgbClr val="000000"/>
                </a:solidFill>
              </a:rPr>
              <a:t>HSTSA is…. Your voice…</a:t>
            </a:r>
            <a:br>
              <a:rPr lang="en" b="1">
                <a:solidFill>
                  <a:srgbClr val="000000"/>
                </a:solidFill>
              </a:rPr>
            </a:br>
            <a:r>
              <a:rPr lang="en" b="1">
                <a:solidFill>
                  <a:srgbClr val="000000"/>
                </a:solidFill>
              </a:rPr>
              <a:t>						Your Growth…</a:t>
            </a:r>
            <a:br>
              <a:rPr lang="en" b="1">
                <a:solidFill>
                  <a:srgbClr val="000000"/>
                </a:solidFill>
              </a:rPr>
            </a:br>
            <a:r>
              <a:rPr lang="en" b="1">
                <a:solidFill>
                  <a:srgbClr val="000000"/>
                </a:solidFill>
              </a:rPr>
              <a:t>										Your Experience…</a:t>
            </a:r>
            <a:br>
              <a:rPr lang="en" b="1">
                <a:solidFill>
                  <a:srgbClr val="000000"/>
                </a:solidFill>
              </a:rPr>
            </a:br>
            <a:r>
              <a:rPr lang="en" b="1">
                <a:solidFill>
                  <a:srgbClr val="000000"/>
                </a:solidFill>
              </a:rPr>
              <a:t>			Your Organization. </a:t>
            </a:r>
            <a:endParaRPr b="1">
              <a:solidFill>
                <a:srgbClr val="000000"/>
              </a:solidFill>
            </a:endParaRPr>
          </a:p>
        </p:txBody>
      </p:sp>
      <p:pic>
        <p:nvPicPr>
          <p:cNvPr id="79" name="Google Shape;79;p15"/>
          <p:cNvPicPr preferRelativeResize="0"/>
          <p:nvPr/>
        </p:nvPicPr>
        <p:blipFill>
          <a:blip r:embed="rId3">
            <a:alphaModFix/>
          </a:blip>
          <a:stretch>
            <a:fillRect/>
          </a:stretch>
        </p:blipFill>
        <p:spPr>
          <a:xfrm>
            <a:off x="6707550" y="2930125"/>
            <a:ext cx="2124750" cy="85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 Overview of November </a:t>
            </a:r>
            <a:endParaRPr b="1"/>
          </a:p>
        </p:txBody>
      </p:sp>
      <p:pic>
        <p:nvPicPr>
          <p:cNvPr id="89" name="Google Shape;89;p16"/>
          <p:cNvPicPr preferRelativeResize="0"/>
          <p:nvPr/>
        </p:nvPicPr>
        <p:blipFill>
          <a:blip r:embed="rId3">
            <a:alphaModFix/>
          </a:blip>
          <a:stretch>
            <a:fillRect/>
          </a:stretch>
        </p:blipFill>
        <p:spPr>
          <a:xfrm>
            <a:off x="6707550" y="2930125"/>
            <a:ext cx="2124750" cy="852200"/>
          </a:xfrm>
          <a:prstGeom prst="rect">
            <a:avLst/>
          </a:prstGeom>
          <a:noFill/>
          <a:ln>
            <a:noFill/>
          </a:ln>
        </p:spPr>
      </p:pic>
      <p:pic>
        <p:nvPicPr>
          <p:cNvPr id="90" name="Google Shape;90;p16"/>
          <p:cNvPicPr preferRelativeResize="0"/>
          <p:nvPr/>
        </p:nvPicPr>
        <p:blipFill>
          <a:blip r:embed="rId4">
            <a:alphaModFix/>
          </a:blip>
          <a:stretch>
            <a:fillRect/>
          </a:stretch>
        </p:blipFill>
        <p:spPr>
          <a:xfrm>
            <a:off x="2228925" y="711225"/>
            <a:ext cx="4169225" cy="416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00" name="Google Shape;100;p17"/>
          <p:cNvSpPr txBox="1">
            <a:spLocks noGrp="1"/>
          </p:cNvSpPr>
          <p:nvPr>
            <p:ph type="body" idx="1"/>
          </p:nvPr>
        </p:nvSpPr>
        <p:spPr>
          <a:xfrm>
            <a:off x="311700" y="1318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000" b="1" u="sng">
                <a:solidFill>
                  <a:schemeClr val="dk1"/>
                </a:solidFill>
              </a:rPr>
              <a:t>CHST Apparel Store will be Open Soon!</a:t>
            </a:r>
            <a:endParaRPr sz="3000" b="1" u="sng">
              <a:solidFill>
                <a:schemeClr val="dk1"/>
              </a:solidFill>
            </a:endParaRPr>
          </a:p>
        </p:txBody>
      </p:sp>
      <p:pic>
        <p:nvPicPr>
          <p:cNvPr id="101" name="Google Shape;101;p17"/>
          <p:cNvPicPr preferRelativeResize="0"/>
          <p:nvPr/>
        </p:nvPicPr>
        <p:blipFill>
          <a:blip r:embed="rId3">
            <a:alphaModFix/>
          </a:blip>
          <a:stretch>
            <a:fillRect/>
          </a:stretch>
        </p:blipFill>
        <p:spPr>
          <a:xfrm>
            <a:off x="6707550" y="2930125"/>
            <a:ext cx="2124750" cy="85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11" name="Google Shape;111;p18"/>
          <p:cNvSpPr txBox="1">
            <a:spLocks noGrp="1"/>
          </p:cNvSpPr>
          <p:nvPr>
            <p:ph type="body" idx="1"/>
          </p:nvPr>
        </p:nvSpPr>
        <p:spPr>
          <a:xfrm>
            <a:off x="4062000" y="1318475"/>
            <a:ext cx="4770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rPr>
              <a:t>Professional Development Series: LinkedIn and Social Media 101  </a:t>
            </a:r>
            <a:endParaRPr b="1" u="sng">
              <a:solidFill>
                <a:schemeClr val="dk1"/>
              </a:solidFill>
            </a:endParaRPr>
          </a:p>
          <a:p>
            <a:pPr marL="0" lvl="0" indent="0" algn="ctr" rtl="0">
              <a:spcBef>
                <a:spcPts val="1600"/>
              </a:spcBef>
              <a:spcAft>
                <a:spcPts val="0"/>
              </a:spcAft>
              <a:buNone/>
            </a:pPr>
            <a:r>
              <a:rPr lang="en" b="1">
                <a:solidFill>
                  <a:schemeClr val="dk1"/>
                </a:solidFill>
              </a:rPr>
              <a:t>November 5th, 2018</a:t>
            </a:r>
            <a:endParaRPr b="1">
              <a:solidFill>
                <a:schemeClr val="dk1"/>
              </a:solidFill>
            </a:endParaRPr>
          </a:p>
          <a:p>
            <a:pPr marL="0" lvl="0" indent="0" algn="ctr" rtl="0">
              <a:spcBef>
                <a:spcPts val="1600"/>
              </a:spcBef>
              <a:spcAft>
                <a:spcPts val="0"/>
              </a:spcAft>
              <a:buNone/>
            </a:pPr>
            <a:r>
              <a:rPr lang="en" b="1">
                <a:solidFill>
                  <a:schemeClr val="dk1"/>
                </a:solidFill>
              </a:rPr>
              <a:t>3-4 PM</a:t>
            </a:r>
            <a:endParaRPr b="1">
              <a:solidFill>
                <a:schemeClr val="dk1"/>
              </a:solidFill>
            </a:endParaRPr>
          </a:p>
          <a:p>
            <a:pPr marL="0" lvl="0" indent="0" algn="ctr" rtl="0">
              <a:spcBef>
                <a:spcPts val="1600"/>
              </a:spcBef>
              <a:spcAft>
                <a:spcPts val="0"/>
              </a:spcAft>
              <a:buNone/>
            </a:pPr>
            <a:r>
              <a:rPr lang="en" b="1">
                <a:solidFill>
                  <a:schemeClr val="dk1"/>
                </a:solidFill>
              </a:rPr>
              <a:t>LOW 1215</a:t>
            </a:r>
            <a:endParaRPr b="1">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a:solidFill>
                <a:srgbClr val="000000"/>
              </a:solidFill>
            </a:endParaRPr>
          </a:p>
        </p:txBody>
      </p:sp>
      <p:pic>
        <p:nvPicPr>
          <p:cNvPr id="112" name="Google Shape;112;p18"/>
          <p:cNvPicPr preferRelativeResize="0"/>
          <p:nvPr/>
        </p:nvPicPr>
        <p:blipFill>
          <a:blip r:embed="rId3">
            <a:alphaModFix/>
          </a:blip>
          <a:stretch>
            <a:fillRect/>
          </a:stretch>
        </p:blipFill>
        <p:spPr>
          <a:xfrm>
            <a:off x="6781750" y="4166300"/>
            <a:ext cx="2124750" cy="852200"/>
          </a:xfrm>
          <a:prstGeom prst="rect">
            <a:avLst/>
          </a:prstGeom>
          <a:noFill/>
          <a:ln>
            <a:noFill/>
          </a:ln>
        </p:spPr>
      </p:pic>
      <p:pic>
        <p:nvPicPr>
          <p:cNvPr id="113" name="Google Shape;113;p18"/>
          <p:cNvPicPr preferRelativeResize="0"/>
          <p:nvPr/>
        </p:nvPicPr>
        <p:blipFill>
          <a:blip r:embed="rId4">
            <a:alphaModFix/>
          </a:blip>
          <a:stretch>
            <a:fillRect/>
          </a:stretch>
        </p:blipFill>
        <p:spPr>
          <a:xfrm>
            <a:off x="1058125" y="786875"/>
            <a:ext cx="2741961" cy="3888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23" name="Google Shape;123;p19"/>
          <p:cNvSpPr txBox="1">
            <a:spLocks noGrp="1"/>
          </p:cNvSpPr>
          <p:nvPr>
            <p:ph type="body" idx="1"/>
          </p:nvPr>
        </p:nvSpPr>
        <p:spPr>
          <a:xfrm>
            <a:off x="4062000" y="1318475"/>
            <a:ext cx="4770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1" u="sng">
                <a:solidFill>
                  <a:schemeClr val="dk1"/>
                </a:solidFill>
              </a:rPr>
              <a:t>Blood Drive </a:t>
            </a:r>
            <a:endParaRPr sz="1400" b="1" u="sng">
              <a:solidFill>
                <a:schemeClr val="dk1"/>
              </a:solidFill>
            </a:endParaRPr>
          </a:p>
          <a:p>
            <a:pPr marL="0" lvl="0" indent="0" algn="ctr" rtl="0">
              <a:spcBef>
                <a:spcPts val="1600"/>
              </a:spcBef>
              <a:spcAft>
                <a:spcPts val="0"/>
              </a:spcAft>
              <a:buNone/>
            </a:pPr>
            <a:r>
              <a:rPr lang="en" sz="1400" b="1">
                <a:solidFill>
                  <a:schemeClr val="dk1"/>
                </a:solidFill>
              </a:rPr>
              <a:t>November 8th, 2018</a:t>
            </a:r>
            <a:endParaRPr sz="1400" b="1">
              <a:solidFill>
                <a:schemeClr val="dk1"/>
              </a:solidFill>
            </a:endParaRPr>
          </a:p>
          <a:p>
            <a:pPr marL="0" lvl="0" indent="0" algn="ctr" rtl="0">
              <a:spcBef>
                <a:spcPts val="1600"/>
              </a:spcBef>
              <a:spcAft>
                <a:spcPts val="0"/>
              </a:spcAft>
              <a:buNone/>
            </a:pPr>
            <a:r>
              <a:rPr lang="en" sz="1400" b="1">
                <a:solidFill>
                  <a:schemeClr val="dk1"/>
                </a:solidFill>
              </a:rPr>
              <a:t> 10:00-4:00PM</a:t>
            </a:r>
            <a:endParaRPr sz="1400" b="1">
              <a:solidFill>
                <a:schemeClr val="dk1"/>
              </a:solidFill>
            </a:endParaRPr>
          </a:p>
          <a:p>
            <a:pPr marL="0" lvl="0" indent="0" algn="ctr" rtl="0">
              <a:spcBef>
                <a:spcPts val="1600"/>
              </a:spcBef>
              <a:spcAft>
                <a:spcPts val="0"/>
              </a:spcAft>
              <a:buNone/>
            </a:pPr>
            <a:r>
              <a:rPr lang="en" sz="1400" b="1">
                <a:solidFill>
                  <a:schemeClr val="dk1"/>
                </a:solidFill>
              </a:rPr>
              <a:t>SAU Fireside Lounge</a:t>
            </a:r>
            <a:endParaRPr sz="1400" b="1">
              <a:solidFill>
                <a:schemeClr val="dk1"/>
              </a:solidFill>
            </a:endParaRPr>
          </a:p>
          <a:p>
            <a:pPr marL="0" lvl="0" indent="0" algn="ctr" rtl="0">
              <a:spcBef>
                <a:spcPts val="1600"/>
              </a:spcBef>
              <a:spcAft>
                <a:spcPts val="0"/>
              </a:spcAft>
              <a:buNone/>
            </a:pPr>
            <a:r>
              <a:rPr lang="en" sz="1400" b="1">
                <a:solidFill>
                  <a:schemeClr val="dk1"/>
                </a:solidFill>
              </a:rPr>
              <a:t>Link to sign-up: </a:t>
            </a:r>
            <a:r>
              <a:rPr lang="en" sz="1400" u="sng">
                <a:solidFill>
                  <a:srgbClr val="1155CC"/>
                </a:solidFill>
                <a:highlight>
                  <a:srgbClr val="FFFFFF"/>
                </a:highlight>
                <a:hlinkClick r:id="rId3"/>
              </a:rPr>
              <a:t>https://docs.google.com/document/d/1J_RBXrC83XpBHQhcIDti_XWmY-SQ99ImdB7JqNHnkvw/edit?usp=sharing</a:t>
            </a:r>
            <a:endParaRPr sz="1400" b="1">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a:solidFill>
                <a:srgbClr val="000000"/>
              </a:solidFill>
            </a:endParaRPr>
          </a:p>
        </p:txBody>
      </p:sp>
      <p:pic>
        <p:nvPicPr>
          <p:cNvPr id="124" name="Google Shape;124;p19"/>
          <p:cNvPicPr preferRelativeResize="0"/>
          <p:nvPr/>
        </p:nvPicPr>
        <p:blipFill>
          <a:blip r:embed="rId4">
            <a:alphaModFix/>
          </a:blip>
          <a:stretch>
            <a:fillRect/>
          </a:stretch>
        </p:blipFill>
        <p:spPr>
          <a:xfrm>
            <a:off x="6781750" y="4166300"/>
            <a:ext cx="2124750" cy="852200"/>
          </a:xfrm>
          <a:prstGeom prst="rect">
            <a:avLst/>
          </a:prstGeom>
          <a:noFill/>
          <a:ln>
            <a:noFill/>
          </a:ln>
        </p:spPr>
      </p:pic>
      <p:pic>
        <p:nvPicPr>
          <p:cNvPr id="125" name="Google Shape;125;p19"/>
          <p:cNvPicPr preferRelativeResize="0"/>
          <p:nvPr/>
        </p:nvPicPr>
        <p:blipFill>
          <a:blip r:embed="rId5">
            <a:alphaModFix/>
          </a:blip>
          <a:stretch>
            <a:fillRect/>
          </a:stretch>
        </p:blipFill>
        <p:spPr>
          <a:xfrm>
            <a:off x="596125" y="711225"/>
            <a:ext cx="3241300" cy="4182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35" name="Google Shape;135;p20"/>
          <p:cNvSpPr txBox="1">
            <a:spLocks noGrp="1"/>
          </p:cNvSpPr>
          <p:nvPr>
            <p:ph type="body" idx="1"/>
          </p:nvPr>
        </p:nvSpPr>
        <p:spPr>
          <a:xfrm>
            <a:off x="311700" y="1318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rPr>
              <a:t>Professional Development Series: Interviewing </a:t>
            </a:r>
            <a:endParaRPr b="1" u="sng">
              <a:solidFill>
                <a:schemeClr val="dk1"/>
              </a:solidFill>
            </a:endParaRPr>
          </a:p>
          <a:p>
            <a:pPr marL="0" lvl="0" indent="0" algn="ctr" rtl="0">
              <a:spcBef>
                <a:spcPts val="1600"/>
              </a:spcBef>
              <a:spcAft>
                <a:spcPts val="0"/>
              </a:spcAft>
              <a:buNone/>
            </a:pPr>
            <a:r>
              <a:rPr lang="en" b="1">
                <a:solidFill>
                  <a:schemeClr val="dk1"/>
                </a:solidFill>
              </a:rPr>
              <a:t>November 12th, 2018</a:t>
            </a:r>
            <a:endParaRPr b="1">
              <a:solidFill>
                <a:schemeClr val="dk1"/>
              </a:solidFill>
            </a:endParaRPr>
          </a:p>
          <a:p>
            <a:pPr marL="0" lvl="0" indent="0" algn="ctr" rtl="0">
              <a:spcBef>
                <a:spcPts val="1600"/>
              </a:spcBef>
              <a:spcAft>
                <a:spcPts val="0"/>
              </a:spcAft>
              <a:buNone/>
            </a:pPr>
            <a:r>
              <a:rPr lang="en" b="1">
                <a:solidFill>
                  <a:schemeClr val="dk1"/>
                </a:solidFill>
              </a:rPr>
              <a:t>4-5 PM</a:t>
            </a:r>
            <a:endParaRPr b="1">
              <a:solidFill>
                <a:schemeClr val="dk1"/>
              </a:solidFill>
            </a:endParaRPr>
          </a:p>
          <a:p>
            <a:pPr marL="0" lvl="0" indent="0" algn="ctr" rtl="0">
              <a:spcBef>
                <a:spcPts val="1600"/>
              </a:spcBef>
              <a:spcAft>
                <a:spcPts val="0"/>
              </a:spcAft>
              <a:buNone/>
            </a:pPr>
            <a:r>
              <a:rPr lang="en" b="1">
                <a:solidFill>
                  <a:schemeClr val="dk1"/>
                </a:solidFill>
              </a:rPr>
              <a:t>CBET 1160</a:t>
            </a:r>
            <a:endParaRPr b="1">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sz="2400" b="1" u="sng">
              <a:solidFill>
                <a:schemeClr val="dk1"/>
              </a:solidFill>
            </a:endParaRPr>
          </a:p>
        </p:txBody>
      </p:sp>
      <p:pic>
        <p:nvPicPr>
          <p:cNvPr id="136" name="Google Shape;136;p20"/>
          <p:cNvPicPr preferRelativeResize="0"/>
          <p:nvPr/>
        </p:nvPicPr>
        <p:blipFill>
          <a:blip r:embed="rId3">
            <a:alphaModFix/>
          </a:blip>
          <a:stretch>
            <a:fillRect/>
          </a:stretch>
        </p:blipFill>
        <p:spPr>
          <a:xfrm>
            <a:off x="6707550" y="2930125"/>
            <a:ext cx="2124750" cy="852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p:nvPr/>
        </p:nvSpPr>
        <p:spPr>
          <a:xfrm>
            <a:off x="25" y="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p:nvPr/>
        </p:nvSpPr>
        <p:spPr>
          <a:xfrm>
            <a:off x="25" y="4041300"/>
            <a:ext cx="9144000" cy="1102200"/>
          </a:xfrm>
          <a:prstGeom prst="rect">
            <a:avLst/>
          </a:prstGeom>
          <a:solidFill>
            <a:srgbClr val="EEA645"/>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a:off x="0" y="786875"/>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1"/>
          <p:cNvSpPr/>
          <p:nvPr/>
        </p:nvSpPr>
        <p:spPr>
          <a:xfrm>
            <a:off x="25" y="3937550"/>
            <a:ext cx="9144000" cy="315300"/>
          </a:xfrm>
          <a:prstGeom prst="rect">
            <a:avLst/>
          </a:prstGeom>
          <a:solidFill>
            <a:srgbClr val="CE6E14"/>
          </a:solidFill>
          <a:ln w="9525" cap="flat" cmpd="sng">
            <a:solidFill>
              <a:srgbClr val="EEA6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txBox="1">
            <a:spLocks noGrp="1"/>
          </p:cNvSpPr>
          <p:nvPr>
            <p:ph type="title"/>
          </p:nvPr>
        </p:nvSpPr>
        <p:spPr>
          <a:xfrm>
            <a:off x="311700" y="13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FUTURE EVENTS </a:t>
            </a:r>
            <a:endParaRPr b="1"/>
          </a:p>
        </p:txBody>
      </p:sp>
      <p:sp>
        <p:nvSpPr>
          <p:cNvPr id="146" name="Google Shape;146;p21"/>
          <p:cNvSpPr txBox="1">
            <a:spLocks noGrp="1"/>
          </p:cNvSpPr>
          <p:nvPr>
            <p:ph type="body" idx="1"/>
          </p:nvPr>
        </p:nvSpPr>
        <p:spPr>
          <a:xfrm>
            <a:off x="197900" y="1257625"/>
            <a:ext cx="4062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rPr>
              <a:t>PSA Collaboration: Medical Professional Meet and Greet</a:t>
            </a:r>
            <a:endParaRPr b="1" u="sng">
              <a:solidFill>
                <a:schemeClr val="dk1"/>
              </a:solidFill>
            </a:endParaRPr>
          </a:p>
          <a:p>
            <a:pPr marL="0" lvl="0" indent="0" algn="ctr" rtl="0">
              <a:spcBef>
                <a:spcPts val="1600"/>
              </a:spcBef>
              <a:spcAft>
                <a:spcPts val="0"/>
              </a:spcAft>
              <a:buNone/>
            </a:pPr>
            <a:r>
              <a:rPr lang="en" b="1">
                <a:solidFill>
                  <a:schemeClr val="dk1"/>
                </a:solidFill>
              </a:rPr>
              <a:t>November 14th, 2018</a:t>
            </a:r>
            <a:endParaRPr b="1">
              <a:solidFill>
                <a:schemeClr val="dk1"/>
              </a:solidFill>
            </a:endParaRPr>
          </a:p>
          <a:p>
            <a:pPr marL="0" lvl="0" indent="0" algn="ctr" rtl="0">
              <a:spcBef>
                <a:spcPts val="1600"/>
              </a:spcBef>
              <a:spcAft>
                <a:spcPts val="0"/>
              </a:spcAft>
              <a:buNone/>
            </a:pPr>
            <a:r>
              <a:rPr lang="en" b="1">
                <a:solidFill>
                  <a:schemeClr val="dk1"/>
                </a:solidFill>
              </a:rPr>
              <a:t>5-7 PM</a:t>
            </a:r>
            <a:endParaRPr b="1">
              <a:solidFill>
                <a:schemeClr val="dk1"/>
              </a:solidFill>
            </a:endParaRPr>
          </a:p>
          <a:p>
            <a:pPr marL="0" lvl="0" indent="0" algn="ctr" rtl="0">
              <a:spcBef>
                <a:spcPts val="1600"/>
              </a:spcBef>
              <a:spcAft>
                <a:spcPts val="0"/>
              </a:spcAft>
              <a:buNone/>
            </a:pPr>
            <a:r>
              <a:rPr lang="en" b="1">
                <a:solidFill>
                  <a:schemeClr val="dk1"/>
                </a:solidFill>
              </a:rPr>
              <a:t>CBET </a:t>
            </a:r>
            <a:endParaRPr b="1">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sz="2400" b="1" u="sng">
              <a:solidFill>
                <a:schemeClr val="dk1"/>
              </a:solidFill>
            </a:endParaRPr>
          </a:p>
        </p:txBody>
      </p:sp>
      <p:pic>
        <p:nvPicPr>
          <p:cNvPr id="147" name="Google Shape;147;p21"/>
          <p:cNvPicPr preferRelativeResize="0"/>
          <p:nvPr/>
        </p:nvPicPr>
        <p:blipFill>
          <a:blip r:embed="rId3">
            <a:alphaModFix/>
          </a:blip>
          <a:stretch>
            <a:fillRect/>
          </a:stretch>
        </p:blipFill>
        <p:spPr>
          <a:xfrm>
            <a:off x="7019250" y="4252850"/>
            <a:ext cx="2124750" cy="852200"/>
          </a:xfrm>
          <a:prstGeom prst="rect">
            <a:avLst/>
          </a:prstGeom>
          <a:noFill/>
          <a:ln>
            <a:noFill/>
          </a:ln>
        </p:spPr>
      </p:pic>
      <p:sp>
        <p:nvSpPr>
          <p:cNvPr id="148" name="Google Shape;148;p21"/>
          <p:cNvSpPr txBox="1"/>
          <p:nvPr/>
        </p:nvSpPr>
        <p:spPr>
          <a:xfrm>
            <a:off x="4351500" y="1261825"/>
            <a:ext cx="4480800" cy="34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b="1">
                <a:solidFill>
                  <a:srgbClr val="222222"/>
                </a:solidFill>
              </a:rPr>
              <a:t>Practitioners:</a:t>
            </a: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 Lindsay Phillips, MD, medical director of the Student Health Center at RIT</a:t>
            </a: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 Daniel Taramasco, MD, Hospitalist at RGH</a:t>
            </a: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 Donald Bordley, MD, Internist and committee member of UR Med admissions</a:t>
            </a: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 Wendy Gelbard, MD, Associate VP of the Wellness Program at RIT</a:t>
            </a:r>
            <a:endParaRPr sz="1100" b="1">
              <a:solidFill>
                <a:srgbClr val="222222"/>
              </a:solidFill>
            </a:endParaRPr>
          </a:p>
          <a:p>
            <a:pPr marL="0" lvl="0" indent="0" algn="l" rtl="0">
              <a:spcBef>
                <a:spcPts val="0"/>
              </a:spcBef>
              <a:spcAft>
                <a:spcPts val="0"/>
              </a:spcAft>
              <a:buClr>
                <a:schemeClr val="dk1"/>
              </a:buClr>
              <a:buSzPts val="1100"/>
              <a:buFont typeface="Arial"/>
              <a:buNone/>
            </a:pP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Residents:</a:t>
            </a:r>
            <a:endParaRPr sz="1100" b="1">
              <a:solidFill>
                <a:srgbClr val="222222"/>
              </a:solidFill>
            </a:endParaRPr>
          </a:p>
          <a:p>
            <a:pPr marL="0" lvl="0" indent="0" algn="l" rtl="0">
              <a:spcBef>
                <a:spcPts val="0"/>
              </a:spcBef>
              <a:spcAft>
                <a:spcPts val="0"/>
              </a:spcAft>
              <a:buClr>
                <a:schemeClr val="dk1"/>
              </a:buClr>
              <a:buSzPts val="1100"/>
              <a:buFont typeface="Arial"/>
              <a:buNone/>
            </a:pPr>
            <a:r>
              <a:rPr lang="en" sz="1100" b="1">
                <a:solidFill>
                  <a:srgbClr val="222222"/>
                </a:solidFill>
              </a:rPr>
              <a:t>- Dr. Prateek Mathur, Internal Medicine resident, RGH</a:t>
            </a:r>
            <a:endParaRPr sz="1100" b="1">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222222"/>
                </a:solidFill>
              </a:rPr>
              <a:t>- Dr. Paridhi Malik, Internal Medicine resident, RGH</a:t>
            </a:r>
            <a:endParaRPr sz="1100" b="1">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222222"/>
                </a:solidFill>
              </a:rPr>
              <a:t>- Dr. Zach Zmich, Orthopedic Surgery resident, URMC</a:t>
            </a:r>
            <a:endParaRPr sz="1100" b="1">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sz="1100" b="1">
                <a:solidFill>
                  <a:srgbClr val="222222"/>
                </a:solidFill>
              </a:rPr>
              <a:t>- Dr. Katherine Jackson, surgery resident, URMC</a:t>
            </a:r>
            <a:endParaRPr sz="1100" b="1">
              <a:solidFill>
                <a:srgbClr val="222222"/>
              </a:solidFill>
            </a:endParaRPr>
          </a:p>
          <a:p>
            <a:pPr marL="0" lvl="0" indent="0" algn="l" rtl="0">
              <a:spcBef>
                <a:spcPts val="0"/>
              </a:spcBef>
              <a:spcAft>
                <a:spcPts val="0"/>
              </a:spcAft>
              <a:buNone/>
            </a:pPr>
            <a:endParaRPr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On-screen Show (16:9)</PresentationFormat>
  <Paragraphs>68</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Please Sign In</vt:lpstr>
      <vt:lpstr>PowerPoint Presentation</vt:lpstr>
      <vt:lpstr>WELCOME BACK TO HSTSA!</vt:lpstr>
      <vt:lpstr>FUTURE EVENTS - Overview of November </vt:lpstr>
      <vt:lpstr>FUTURE EVENTS </vt:lpstr>
      <vt:lpstr>FUTURE EVENTS </vt:lpstr>
      <vt:lpstr>FUTURE EVENTS </vt:lpstr>
      <vt:lpstr>FUTURE EVENTS </vt:lpstr>
      <vt:lpstr>FUTURE EVENTS </vt:lpstr>
      <vt:lpstr>FUTURE EVENTS </vt:lpstr>
      <vt:lpstr>FUTURE EVENTS </vt:lpstr>
      <vt:lpstr>FUTURE EVENTS </vt:lpstr>
      <vt:lpstr>SOCIAL MEDIA</vt:lpstr>
      <vt:lpstr>Questions? Feedback/Ideas?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Sign In</dc:title>
  <dc:creator>Courtney Richardson</dc:creator>
  <cp:lastModifiedBy>Courtney Richardson</cp:lastModifiedBy>
  <cp:revision>1</cp:revision>
  <dcterms:modified xsi:type="dcterms:W3CDTF">2018-11-06T03:25:57Z</dcterms:modified>
</cp:coreProperties>
</file>